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9" r:id="rId2"/>
    <p:sldId id="261" r:id="rId3"/>
    <p:sldId id="263" r:id="rId4"/>
    <p:sldId id="264" r:id="rId5"/>
    <p:sldId id="303" r:id="rId6"/>
    <p:sldId id="305" r:id="rId7"/>
    <p:sldId id="265" r:id="rId8"/>
    <p:sldId id="299" r:id="rId9"/>
    <p:sldId id="300" r:id="rId10"/>
    <p:sldId id="302" r:id="rId11"/>
    <p:sldId id="293" r:id="rId12"/>
    <p:sldId id="294" r:id="rId13"/>
    <p:sldId id="295" r:id="rId14"/>
    <p:sldId id="306" r:id="rId15"/>
    <p:sldId id="276" r:id="rId16"/>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11DD"/>
    <a:srgbClr val="3399FF"/>
    <a:srgbClr val="2F69BF"/>
    <a:srgbClr val="3366FF"/>
    <a:srgbClr val="6699FF"/>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17937" autoAdjust="0"/>
    <p:restoredTop sz="94660"/>
  </p:normalViewPr>
  <p:slideViewPr>
    <p:cSldViewPr>
      <p:cViewPr>
        <p:scale>
          <a:sx n="60" d="100"/>
          <a:sy n="60" d="100"/>
        </p:scale>
        <p:origin x="-1188" y="-296"/>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D0A950-198A-4BB6-AE0B-BCB0E38E9012}" type="datetimeFigureOut">
              <a:rPr lang="fr-FR" smtClean="0"/>
              <a:t>09/08/2019</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FFA667-E5AA-46F7-B4A2-74570CD49E71}" type="slidenum">
              <a:rPr lang="fr-FR" smtClean="0"/>
              <a:t>‹N°›</a:t>
            </a:fld>
            <a:endParaRPr lang="fr-FR"/>
          </a:p>
        </p:txBody>
      </p:sp>
    </p:spTree>
    <p:extLst>
      <p:ext uri="{BB962C8B-B14F-4D97-AF65-F5344CB8AC3E}">
        <p14:creationId xmlns:p14="http://schemas.microsoft.com/office/powerpoint/2010/main" val="3072959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présentation de la quitescence de notre travail s’éffectuera selon</a:t>
            </a:r>
            <a:r>
              <a:rPr lang="fr-FR" baseline="0" dirty="0"/>
              <a:t> le plan ci-après:</a:t>
            </a:r>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a:t>
            </a:fld>
            <a:endParaRPr lang="fr-FR"/>
          </a:p>
        </p:txBody>
      </p:sp>
    </p:spTree>
    <p:extLst>
      <p:ext uri="{BB962C8B-B14F-4D97-AF65-F5344CB8AC3E}">
        <p14:creationId xmlns:p14="http://schemas.microsoft.com/office/powerpoint/2010/main" val="367302515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a:t>Nous introduirons en présentant le contexte et la justication de l’étude, la  </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2</a:t>
            </a:fld>
            <a:endParaRPr lang="fr-FR"/>
          </a:p>
        </p:txBody>
      </p:sp>
    </p:spTree>
    <p:extLst>
      <p:ext uri="{BB962C8B-B14F-4D97-AF65-F5344CB8AC3E}">
        <p14:creationId xmlns:p14="http://schemas.microsoft.com/office/powerpoint/2010/main" val="3351422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7</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8</a:t>
            </a:fld>
            <a:endParaRPr lang="fr-FR"/>
          </a:p>
        </p:txBody>
      </p:sp>
    </p:spTree>
    <p:extLst>
      <p:ext uri="{BB962C8B-B14F-4D97-AF65-F5344CB8AC3E}">
        <p14:creationId xmlns:p14="http://schemas.microsoft.com/office/powerpoint/2010/main" val="3905465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9</a:t>
            </a:fld>
            <a:endParaRPr lang="fr-FR"/>
          </a:p>
        </p:txBody>
      </p:sp>
    </p:spTree>
    <p:extLst>
      <p:ext uri="{BB962C8B-B14F-4D97-AF65-F5344CB8AC3E}">
        <p14:creationId xmlns:p14="http://schemas.microsoft.com/office/powerpoint/2010/main" val="6776528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p>
        </p:txBody>
      </p:sp>
    </p:spTree>
    <p:extLst>
      <p:ext uri="{BB962C8B-B14F-4D97-AF65-F5344CB8AC3E}">
        <p14:creationId xmlns:p14="http://schemas.microsoft.com/office/powerpoint/2010/main" val="32282279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9950998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2057400" cy="5851525"/>
          </a:xfrm>
          <a:prstGeom prst="rect">
            <a:avLst/>
          </a:prstGeo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40"/>
            <a:ext cx="6019800" cy="5851525"/>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091504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idx="1"/>
          </p:nvPr>
        </p:nvSpPr>
        <p:spPr>
          <a:xfrm>
            <a:off x="457200" y="1600202"/>
            <a:ext cx="8229600" cy="4525963"/>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93129632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Tree>
    <p:extLst>
      <p:ext uri="{BB962C8B-B14F-4D97-AF65-F5344CB8AC3E}">
        <p14:creationId xmlns:p14="http://schemas.microsoft.com/office/powerpoint/2010/main" val="30235366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7248207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9591471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Tree>
    <p:extLst>
      <p:ext uri="{BB962C8B-B14F-4D97-AF65-F5344CB8AC3E}">
        <p14:creationId xmlns:p14="http://schemas.microsoft.com/office/powerpoint/2010/main" val="285868946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7029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a:prstGeom prst="rect">
            <a:avLst/>
          </a:prstGeo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371819881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16446637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6" descr="Idekomfdsnueoadfsneige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Box 8"/>
          <p:cNvSpPr txBox="1">
            <a:spLocks noChangeArrowheads="1"/>
          </p:cNvSpPr>
          <p:nvPr userDrawn="1"/>
        </p:nvSpPr>
        <p:spPr bwMode="auto">
          <a:xfrm>
            <a:off x="7812088" y="6308726"/>
            <a:ext cx="12137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fr-FR" altLang="fr-FR" b="1">
                <a:solidFill>
                  <a:schemeClr val="bg1"/>
                </a:solidFill>
              </a:rPr>
              <a:t>Page </a:t>
            </a:r>
            <a:fld id="{639FAA92-D38F-4353-A7F7-F37969255FAF}" type="slidenum">
              <a:rPr lang="fr-FR" altLang="fr-FR" b="1" smtClean="0">
                <a:solidFill>
                  <a:schemeClr val="bg1"/>
                </a:solidFill>
              </a:rPr>
              <a:pPr eaLnBrk="1" hangingPunct="1">
                <a:defRPr/>
              </a:pPr>
              <a:t>‹N°›</a:t>
            </a:fld>
            <a:endParaRPr lang="fr-FR" altLang="fr-FR" b="1">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50.pn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7"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6.pn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3075"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560" y="-27353"/>
            <a:ext cx="101674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 coins arrondis 9">
            <a:extLst>
              <a:ext uri="{FF2B5EF4-FFF2-40B4-BE49-F238E27FC236}">
                <a16:creationId xmlns:a16="http://schemas.microsoft.com/office/drawing/2014/main" xmlns="" id="{B5F7EAAF-D2D1-4DAA-9E37-56BC5786F69D}"/>
              </a:ext>
            </a:extLst>
          </p:cNvPr>
          <p:cNvSpPr>
            <a:spLocks noChangeArrowheads="1"/>
          </p:cNvSpPr>
          <p:nvPr/>
        </p:nvSpPr>
        <p:spPr bwMode="auto">
          <a:xfrm>
            <a:off x="256283" y="1052736"/>
            <a:ext cx="8640960" cy="1443047"/>
          </a:xfrm>
          <a:prstGeom prst="roundRect">
            <a:avLst>
              <a:gd name="adj" fmla="val 16667"/>
            </a:avLst>
          </a:prstGeom>
          <a:solidFill>
            <a:srgbClr val="DBE5F1"/>
          </a:solidFill>
          <a:ln w="25400">
            <a:solidFill>
              <a:srgbClr val="243F60"/>
            </a:solidFill>
            <a:round/>
            <a:headEnd/>
            <a:tailEnd/>
          </a:ln>
        </p:spPr>
        <p:txBody>
          <a:bodyPr rot="0" vert="horz" wrap="square" lIns="91440" tIns="45720" rIns="91440" bIns="45720" anchor="ctr" anchorCtr="0" upright="1">
            <a:noAutofit/>
          </a:bodyPr>
          <a:lstStyle/>
          <a:p>
            <a:pPr algn="ctr"/>
            <a:r>
              <a:rPr lang="fr-FR" b="1" cap="all" dirty="0"/>
              <a:t>ENQUETE SUR LES FLUX TRANSFRONTALIERS NON ENREGISTRES au togo</a:t>
            </a:r>
            <a:endParaRPr lang="fr-FR" dirty="0"/>
          </a:p>
          <a:p>
            <a:pPr algn="ctr"/>
            <a:r>
              <a:rPr lang="en-US" b="1" cap="all" dirty="0"/>
              <a:t>(EFTNE-togo</a:t>
            </a:r>
            <a:r>
              <a:rPr lang="en-US" b="1" cap="all" dirty="0" smtClean="0"/>
              <a:t>)</a:t>
            </a:r>
            <a:endParaRPr lang="fr-FR" dirty="0"/>
          </a:p>
          <a:p>
            <a:pPr algn="ctr"/>
            <a:r>
              <a:rPr lang="en-US" b="1" cap="all" dirty="0"/>
              <a:t>PREMIER PASSAGE</a:t>
            </a:r>
            <a:endParaRPr lang="fr-FR" dirty="0"/>
          </a:p>
        </p:txBody>
      </p:sp>
      <p:pic>
        <p:nvPicPr>
          <p:cNvPr id="12" name="Image 11"/>
          <p:cNvPicPr/>
          <p:nvPr/>
        </p:nvPicPr>
        <p:blipFill>
          <a:blip r:embed="rId5">
            <a:extLst>
              <a:ext uri="{28A0092B-C50C-407E-A947-70E740481C1C}">
                <a14:useLocalDpi xmlns:a14="http://schemas.microsoft.com/office/drawing/2010/main" val="0"/>
              </a:ext>
            </a:extLst>
          </a:blip>
          <a:srcRect/>
          <a:stretch>
            <a:fillRect/>
          </a:stretch>
        </p:blipFill>
        <p:spPr bwMode="auto">
          <a:xfrm>
            <a:off x="467544" y="5216890"/>
            <a:ext cx="685800" cy="845820"/>
          </a:xfrm>
          <a:prstGeom prst="rect">
            <a:avLst/>
          </a:prstGeom>
          <a:noFill/>
          <a:ln>
            <a:noFill/>
          </a:ln>
        </p:spPr>
      </p:pic>
      <p:pic>
        <p:nvPicPr>
          <p:cNvPr id="1025" name="Imag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35999" y="5133020"/>
            <a:ext cx="704850" cy="657225"/>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p:cNvSpPr/>
          <p:nvPr/>
        </p:nvSpPr>
        <p:spPr>
          <a:xfrm>
            <a:off x="7915559" y="5694515"/>
            <a:ext cx="1143769" cy="4197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5000"/>
              </a:lnSpc>
              <a:spcAft>
                <a:spcPts val="0"/>
              </a:spcAft>
            </a:pPr>
            <a:r>
              <a:rPr lang="fr-FR" sz="800" dirty="0">
                <a:solidFill>
                  <a:schemeClr val="tx1"/>
                </a:solidFill>
              </a:rPr>
              <a:t>Banque mondiale</a:t>
            </a:r>
            <a:endParaRPr lang="fr-FR" sz="3200" dirty="0">
              <a:solidFill>
                <a:schemeClr val="tx1"/>
              </a:solidFill>
              <a:latin typeface="Calibri" panose="020F0502020204030204" pitchFamily="34" charset="0"/>
              <a:ea typeface="Calibri" panose="020F0502020204030204" pitchFamily="34" charset="0"/>
              <a:cs typeface="Times New Roman" panose="02020603050405020304" pitchFamily="18" charset="0"/>
            </a:endParaRPr>
          </a:p>
        </p:txBody>
      </p:sp>
      <p:sp>
        <p:nvSpPr>
          <p:cNvPr id="2" name="ZoneTexte 1"/>
          <p:cNvSpPr txBox="1"/>
          <p:nvPr/>
        </p:nvSpPr>
        <p:spPr>
          <a:xfrm>
            <a:off x="2339752" y="3429000"/>
            <a:ext cx="4968552" cy="461665"/>
          </a:xfrm>
          <a:prstGeom prst="rect">
            <a:avLst/>
          </a:prstGeom>
          <a:noFill/>
        </p:spPr>
        <p:txBody>
          <a:bodyPr wrap="square" rtlCol="0">
            <a:spAutoFit/>
          </a:bodyPr>
          <a:lstStyle/>
          <a:p>
            <a:r>
              <a:rPr lang="fr-FR" sz="2400" b="1" dirty="0" smtClean="0">
                <a:solidFill>
                  <a:srgbClr val="FF0000"/>
                </a:solidFill>
              </a:rPr>
              <a:t>PRESENTATION DES RESULTAS</a:t>
            </a:r>
            <a:endParaRPr lang="fr-FR" sz="2400" b="1" dirty="0">
              <a:solidFill>
                <a:srgbClr val="FF0000"/>
              </a:solidFill>
            </a:endParaRPr>
          </a:p>
        </p:txBody>
      </p:sp>
      <p:sp>
        <p:nvSpPr>
          <p:cNvPr id="3" name="ZoneTexte 2"/>
          <p:cNvSpPr txBox="1"/>
          <p:nvPr/>
        </p:nvSpPr>
        <p:spPr>
          <a:xfrm>
            <a:off x="1763688" y="4365104"/>
            <a:ext cx="4608512" cy="646331"/>
          </a:xfrm>
          <a:prstGeom prst="rect">
            <a:avLst/>
          </a:prstGeom>
          <a:noFill/>
        </p:spPr>
        <p:txBody>
          <a:bodyPr wrap="square" rtlCol="0">
            <a:spAutoFit/>
          </a:bodyPr>
          <a:lstStyle/>
          <a:p>
            <a:r>
              <a:rPr lang="fr-FR" dirty="0" smtClean="0"/>
              <a:t>Présenté par: </a:t>
            </a:r>
            <a:r>
              <a:rPr lang="fr-FR" b="1" dirty="0" smtClean="0"/>
              <a:t>M. NATOR Kodjovi Djigbodi</a:t>
            </a:r>
          </a:p>
          <a:p>
            <a:r>
              <a:rPr lang="fr-FR" dirty="0" smtClean="0"/>
              <a:t>                       </a:t>
            </a:r>
            <a:r>
              <a:rPr lang="fr-FR" dirty="0" smtClean="0">
                <a:solidFill>
                  <a:srgbClr val="00B050"/>
                </a:solidFill>
              </a:rPr>
              <a:t>Comptable National</a:t>
            </a:r>
            <a:endParaRPr lang="fr-FR" dirty="0">
              <a:solidFill>
                <a:srgbClr val="00B050"/>
              </a:solidFill>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2011DD"/>
                </a:solidFill>
                <a:latin typeface="Arial Black" panose="020B0A04020102020204" pitchFamily="34" charset="0"/>
              </a:rPr>
              <a:t>5</a:t>
            </a:r>
          </a:p>
        </p:txBody>
      </p:sp>
      <p:sp>
        <p:nvSpPr>
          <p:cNvPr id="3" name="ZoneTexte 2"/>
          <p:cNvSpPr txBox="1"/>
          <p:nvPr/>
        </p:nvSpPr>
        <p:spPr>
          <a:xfrm>
            <a:off x="251520" y="2994994"/>
            <a:ext cx="2808312" cy="523220"/>
          </a:xfrm>
          <a:prstGeom prst="rect">
            <a:avLst/>
          </a:prstGeom>
          <a:noFill/>
        </p:spPr>
        <p:txBody>
          <a:bodyPr wrap="square" rtlCol="0">
            <a:spAutoFit/>
          </a:bodyPr>
          <a:lstStyle/>
          <a:p>
            <a:r>
              <a:rPr lang="fr-FR" sz="2800" b="1" dirty="0" smtClean="0">
                <a:latin typeface="Times New Roman" pitchFamily="18" charset="0"/>
                <a:cs typeface="Times New Roman" pitchFamily="18" charset="0"/>
              </a:rPr>
              <a:t>EXPORTATION</a:t>
            </a:r>
            <a:endParaRPr lang="fr-FR" sz="2800" b="1" dirty="0">
              <a:latin typeface="Times New Roman" pitchFamily="18" charset="0"/>
              <a:cs typeface="Times New Roman" pitchFamily="18" charset="0"/>
            </a:endParaRPr>
          </a:p>
        </p:txBody>
      </p:sp>
      <p:sp>
        <p:nvSpPr>
          <p:cNvPr id="5" name="ZoneTexte 4"/>
          <p:cNvSpPr txBox="1"/>
          <p:nvPr/>
        </p:nvSpPr>
        <p:spPr>
          <a:xfrm>
            <a:off x="251520" y="4348251"/>
            <a:ext cx="2952328" cy="523220"/>
          </a:xfrm>
          <a:prstGeom prst="rect">
            <a:avLst/>
          </a:prstGeom>
          <a:noFill/>
        </p:spPr>
        <p:txBody>
          <a:bodyPr wrap="square" rtlCol="0">
            <a:spAutoFit/>
          </a:bodyPr>
          <a:lstStyle/>
          <a:p>
            <a:r>
              <a:rPr lang="fr-FR" sz="2800" b="1" dirty="0">
                <a:latin typeface="Times New Roman" pitchFamily="18" charset="0"/>
                <a:cs typeface="Times New Roman" pitchFamily="18" charset="0"/>
              </a:rPr>
              <a:t>IMPORTATION</a:t>
            </a:r>
          </a:p>
        </p:txBody>
      </p:sp>
      <p:sp>
        <p:nvSpPr>
          <p:cNvPr id="7" name="ZoneTexte 6"/>
          <p:cNvSpPr txBox="1"/>
          <p:nvPr/>
        </p:nvSpPr>
        <p:spPr>
          <a:xfrm>
            <a:off x="5773440" y="2994994"/>
            <a:ext cx="2160240" cy="461665"/>
          </a:xfrm>
          <a:prstGeom prst="rect">
            <a:avLst/>
          </a:prstGeom>
          <a:noFill/>
        </p:spPr>
        <p:txBody>
          <a:bodyPr wrap="square" rtlCol="0">
            <a:spAutoFit/>
          </a:bodyPr>
          <a:lstStyle/>
          <a:p>
            <a:r>
              <a:rPr lang="fr-FR" sz="2400" b="1" dirty="0" smtClean="0">
                <a:solidFill>
                  <a:srgbClr val="FF0000"/>
                </a:solidFill>
              </a:rPr>
              <a:t>56,5 Milliards</a:t>
            </a:r>
            <a:endParaRPr lang="fr-FR" sz="2400" b="1" dirty="0">
              <a:solidFill>
                <a:srgbClr val="FF0000"/>
              </a:solidFill>
              <a:latin typeface="Cambria" panose="02040503050406030204" pitchFamily="18" charset="0"/>
            </a:endParaRPr>
          </a:p>
        </p:txBody>
      </p:sp>
      <p:sp>
        <p:nvSpPr>
          <p:cNvPr id="8" name="ZoneTexte 7"/>
          <p:cNvSpPr txBox="1"/>
          <p:nvPr/>
        </p:nvSpPr>
        <p:spPr>
          <a:xfrm>
            <a:off x="5800573" y="4398244"/>
            <a:ext cx="2176302" cy="461665"/>
          </a:xfrm>
          <a:prstGeom prst="rect">
            <a:avLst/>
          </a:prstGeom>
          <a:noFill/>
        </p:spPr>
        <p:txBody>
          <a:bodyPr wrap="square" rtlCol="0">
            <a:spAutoFit/>
          </a:bodyPr>
          <a:lstStyle/>
          <a:p>
            <a:r>
              <a:rPr lang="fr-FR" sz="2400" b="1" dirty="0" smtClean="0">
                <a:solidFill>
                  <a:srgbClr val="FF0000"/>
                </a:solidFill>
              </a:rPr>
              <a:t>18,3 Milliards</a:t>
            </a:r>
            <a:endParaRPr lang="fr-FR" sz="2400" b="1" dirty="0">
              <a:solidFill>
                <a:srgbClr val="FF0000"/>
              </a:solidFill>
            </a:endParaRP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0" name="Flèche droite 9"/>
          <p:cNvSpPr/>
          <p:nvPr/>
        </p:nvSpPr>
        <p:spPr>
          <a:xfrm>
            <a:off x="3608321" y="3027409"/>
            <a:ext cx="162171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12" name="Flèche droite 11"/>
          <p:cNvSpPr/>
          <p:nvPr/>
        </p:nvSpPr>
        <p:spPr>
          <a:xfrm rot="10800000">
            <a:off x="3567590" y="4365109"/>
            <a:ext cx="162171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755576" y="1340768"/>
            <a:ext cx="6264696" cy="830997"/>
          </a:xfrm>
          <a:prstGeom prst="rect">
            <a:avLst/>
          </a:prstGeom>
          <a:noFill/>
        </p:spPr>
        <p:txBody>
          <a:bodyPr wrap="square" rtlCol="0">
            <a:spAutoFit/>
          </a:bodyPr>
          <a:lstStyle/>
          <a:p>
            <a:pPr algn="just"/>
            <a:r>
              <a:rPr lang="fr-FR" sz="2400" b="1" dirty="0" smtClean="0">
                <a:solidFill>
                  <a:srgbClr val="FF0000"/>
                </a:solidFill>
              </a:rPr>
              <a:t>Globalement, en termes de flux non enregistrés par les services de la douane</a:t>
            </a:r>
            <a:r>
              <a:rPr lang="fr-FR" sz="2400" dirty="0" smtClean="0">
                <a:solidFill>
                  <a:srgbClr val="FF0000"/>
                </a:solidFill>
              </a:rPr>
              <a:t>:</a:t>
            </a:r>
            <a:endParaRPr lang="fr-FR" sz="2400" dirty="0">
              <a:solidFill>
                <a:srgbClr val="FF0000"/>
              </a:solidFill>
            </a:endParaRPr>
          </a:p>
        </p:txBody>
      </p:sp>
    </p:spTree>
    <p:extLst>
      <p:ext uri="{BB962C8B-B14F-4D97-AF65-F5344CB8AC3E}">
        <p14:creationId xmlns:p14="http://schemas.microsoft.com/office/powerpoint/2010/main" val="3698023230"/>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5491063"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Principaux  </a:t>
            </a:r>
            <a:r>
              <a:rPr lang="fr-FR" sz="3600" b="1" i="1" dirty="0">
                <a:solidFill>
                  <a:srgbClr val="7030A0"/>
                </a:solidFill>
                <a:latin typeface="Century" panose="02040604050505020304" pitchFamily="18" charset="0"/>
              </a:rPr>
              <a:t>résultats</a:t>
            </a:r>
          </a:p>
        </p:txBody>
      </p:sp>
      <p:sp>
        <p:nvSpPr>
          <p:cNvPr id="15" name="ZoneTexte 14"/>
          <p:cNvSpPr txBox="1"/>
          <p:nvPr/>
        </p:nvSpPr>
        <p:spPr>
          <a:xfrm>
            <a:off x="0" y="980728"/>
            <a:ext cx="5055543" cy="461665"/>
          </a:xfrm>
          <a:prstGeom prst="rect">
            <a:avLst/>
          </a:prstGeom>
          <a:noFill/>
        </p:spPr>
        <p:txBody>
          <a:bodyPr wrap="square">
            <a:spAutoFit/>
          </a:bodyPr>
          <a:lstStyle/>
          <a:p>
            <a:pPr>
              <a:buClr>
                <a:srgbClr val="2011DD"/>
              </a:buClr>
              <a:defRPr/>
            </a:pPr>
            <a:r>
              <a:rPr lang="fr-FR" sz="2400" b="1" i="1" dirty="0"/>
              <a:t>    </a:t>
            </a:r>
            <a:r>
              <a:rPr lang="fr-FR" sz="2400" b="1" i="1" dirty="0" smtClean="0"/>
              <a:t> IV.2. Exportation</a:t>
            </a:r>
            <a:endParaRPr lang="fr-FR" sz="2000" dirty="0">
              <a:latin typeface="Book Antiqua" panose="02040602050305030304" pitchFamily="18" charset="0"/>
            </a:endParaRPr>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6</a:t>
            </a:r>
            <a:endParaRPr lang="fr-FR" dirty="0">
              <a:solidFill>
                <a:srgbClr val="2011DD"/>
              </a:solidFill>
              <a:latin typeface="Arial Black" panose="020B0A04020102020204" pitchFamily="34" charset="0"/>
            </a:endParaRPr>
          </a:p>
        </p:txBody>
      </p:sp>
      <p:graphicFrame>
        <p:nvGraphicFramePr>
          <p:cNvPr id="8" name="Tableau 7"/>
          <p:cNvGraphicFramePr>
            <a:graphicFrameLocks noGrp="1"/>
          </p:cNvGraphicFramePr>
          <p:nvPr>
            <p:extLst>
              <p:ext uri="{D42A27DB-BD31-4B8C-83A1-F6EECF244321}">
                <p14:modId xmlns:p14="http://schemas.microsoft.com/office/powerpoint/2010/main" val="1506330241"/>
              </p:ext>
            </p:extLst>
          </p:nvPr>
        </p:nvGraphicFramePr>
        <p:xfrm>
          <a:off x="107505" y="692695"/>
          <a:ext cx="8856983" cy="5695537"/>
        </p:xfrm>
        <a:graphic>
          <a:graphicData uri="http://schemas.openxmlformats.org/drawingml/2006/table">
            <a:tbl>
              <a:tblPr>
                <a:tableStyleId>{5C22544A-7EE6-4342-B048-85BDC9FD1C3A}</a:tableStyleId>
              </a:tblPr>
              <a:tblGrid>
                <a:gridCol w="2460272">
                  <a:extLst>
                    <a:ext uri="{9D8B030D-6E8A-4147-A177-3AD203B41FA5}">
                      <a16:colId xmlns="" xmlns:a16="http://schemas.microsoft.com/office/drawing/2014/main" val="2405801497"/>
                    </a:ext>
                  </a:extLst>
                </a:gridCol>
                <a:gridCol w="3903634">
                  <a:extLst>
                    <a:ext uri="{9D8B030D-6E8A-4147-A177-3AD203B41FA5}">
                      <a16:colId xmlns="" xmlns:a16="http://schemas.microsoft.com/office/drawing/2014/main" val="4148990535"/>
                    </a:ext>
                  </a:extLst>
                </a:gridCol>
                <a:gridCol w="2493077">
                  <a:extLst>
                    <a:ext uri="{9D8B030D-6E8A-4147-A177-3AD203B41FA5}">
                      <a16:colId xmlns="" xmlns:a16="http://schemas.microsoft.com/office/drawing/2014/main" val="20357675"/>
                    </a:ext>
                  </a:extLst>
                </a:gridCol>
              </a:tblGrid>
              <a:tr h="547667">
                <a:tc gridSpan="2">
                  <a:txBody>
                    <a:bodyPr/>
                    <a:lstStyle/>
                    <a:p>
                      <a:pPr algn="ctr" fontAlgn="ctr"/>
                      <a:r>
                        <a:rPr lang="fr-FR" sz="2800" b="1" i="0" u="none" strike="noStrike" dirty="0" smtClean="0">
                          <a:solidFill>
                            <a:schemeClr val="tx1"/>
                          </a:solidFill>
                          <a:effectLst/>
                          <a:latin typeface="Cambria" panose="02040503050406030204" pitchFamily="18" charset="0"/>
                        </a:rPr>
                        <a:t>Indicateur</a:t>
                      </a:r>
                      <a:endParaRPr lang="fr-FR" sz="28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hMerge="1">
                  <a:txBody>
                    <a:bodyPr/>
                    <a:lstStyle/>
                    <a:p>
                      <a:endParaRPr lang="fr-FR"/>
                    </a:p>
                  </a:txBody>
                  <a:tcPr/>
                </a:tc>
                <a:tc>
                  <a:txBody>
                    <a:bodyPr/>
                    <a:lstStyle/>
                    <a:p>
                      <a:pPr algn="ctr" fontAlgn="ctr"/>
                      <a:r>
                        <a:rPr lang="fr-FR" sz="1600" b="1" u="none" strike="noStrike" dirty="0" smtClean="0">
                          <a:solidFill>
                            <a:schemeClr val="tx1"/>
                          </a:solidFill>
                          <a:effectLst/>
                        </a:rPr>
                        <a:t>Valeur: millions de  </a:t>
                      </a:r>
                      <a:r>
                        <a:rPr lang="fr-FR" sz="1600" b="1" u="none" strike="noStrike" dirty="0">
                          <a:solidFill>
                            <a:schemeClr val="tx1"/>
                          </a:solidFill>
                          <a:effectLst/>
                        </a:rPr>
                        <a:t>(FCFA) / </a:t>
                      </a:r>
                      <a:endParaRPr lang="fr-FR" sz="1600" b="1" u="none" strike="noStrike" dirty="0" smtClean="0">
                        <a:solidFill>
                          <a:schemeClr val="tx1"/>
                        </a:solidFill>
                        <a:effectLst/>
                      </a:endParaRPr>
                    </a:p>
                    <a:p>
                      <a:pPr algn="ctr" fontAlgn="ctr"/>
                      <a:r>
                        <a:rPr lang="fr-FR" sz="1600" b="1" u="none" strike="noStrike" dirty="0" smtClean="0">
                          <a:solidFill>
                            <a:schemeClr val="tx1"/>
                          </a:solidFill>
                          <a:effectLst/>
                        </a:rPr>
                        <a:t>(%)</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138987038"/>
                  </a:ext>
                </a:extLst>
              </a:tr>
              <a:tr h="334686">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2800" b="1" u="none" strike="noStrike" kern="1200" dirty="0" smtClean="0">
                          <a:solidFill>
                            <a:srgbClr val="FF0000"/>
                          </a:solidFill>
                          <a:effectLst/>
                          <a:latin typeface="+mn-lt"/>
                          <a:ea typeface="+mn-ea"/>
                          <a:cs typeface="+mn-cs"/>
                        </a:rPr>
                        <a:t>Exportation</a:t>
                      </a:r>
                    </a:p>
                  </a:txBody>
                  <a:tcPr marL="9525" marR="9525" marT="9525" marB="0" anchor="ctr">
                    <a:solidFill>
                      <a:schemeClr val="accent1"/>
                    </a:solidFill>
                  </a:tcPr>
                </a:tc>
                <a:tc hMerge="1">
                  <a:txBody>
                    <a:bodyPr/>
                    <a:lstStyle/>
                    <a:p>
                      <a:endParaRPr lang="fr-FR"/>
                    </a:p>
                  </a:txBody>
                  <a:tcPr/>
                </a:tc>
                <a:tc>
                  <a:txBody>
                    <a:bodyPr/>
                    <a:lstStyle/>
                    <a:p>
                      <a:pPr algn="ctr" fontAlgn="ctr"/>
                      <a:r>
                        <a:rPr lang="fr-FR" sz="1600" b="1" u="none" strike="noStrike" dirty="0" smtClean="0">
                          <a:solidFill>
                            <a:schemeClr val="tx1"/>
                          </a:solidFill>
                          <a:effectLst/>
                        </a:rPr>
                        <a:t>56506,2</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4078246337"/>
                  </a:ext>
                </a:extLst>
              </a:tr>
              <a:tr h="532454">
                <a:tc rowSpan="3">
                  <a:txBody>
                    <a:bodyPr/>
                    <a:lstStyle/>
                    <a:p>
                      <a:pPr algn="ctr" fontAlgn="ctr"/>
                      <a:r>
                        <a:rPr lang="fr-FR" sz="1600" b="1" u="none" strike="noStrike" dirty="0">
                          <a:solidFill>
                            <a:schemeClr val="tx1"/>
                          </a:solidFill>
                          <a:effectLst/>
                        </a:rPr>
                        <a:t>Principaux  pays </a:t>
                      </a:r>
                      <a:endParaRPr lang="fr-FR" sz="1600" b="1" u="none" strike="noStrike" dirty="0" smtClean="0">
                        <a:solidFill>
                          <a:schemeClr val="tx1"/>
                        </a:solidFill>
                        <a:effectLst/>
                      </a:endParaRPr>
                    </a:p>
                    <a:p>
                      <a:pPr algn="ctr" fontAlgn="ctr"/>
                      <a:r>
                        <a:rPr lang="fr-FR" sz="1600" b="1" u="none" strike="noStrike" dirty="0" smtClean="0">
                          <a:solidFill>
                            <a:schemeClr val="tx1"/>
                          </a:solidFill>
                          <a:effectLst/>
                        </a:rPr>
                        <a:t>de </a:t>
                      </a:r>
                      <a:r>
                        <a:rPr lang="fr-FR" sz="1600" b="1" u="none" strike="noStrike" dirty="0">
                          <a:solidFill>
                            <a:schemeClr val="tx1"/>
                          </a:solidFill>
                          <a:effectLst/>
                        </a:rPr>
                        <a:t>destination </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l" fontAlgn="ctr"/>
                      <a:r>
                        <a:rPr lang="fr-FR" sz="1600" u="none" strike="noStrike" dirty="0" smtClean="0">
                          <a:solidFill>
                            <a:schemeClr val="tx1"/>
                          </a:solidFill>
                          <a:effectLst/>
                        </a:rPr>
                        <a:t>    Bénin</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53,1</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343461456"/>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Burkina-Faso</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28,9</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2179460873"/>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Ghana</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16,1</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62341860"/>
                  </a:ext>
                </a:extLst>
              </a:tr>
              <a:tr h="319472">
                <a:tc rowSpan="3">
                  <a:txBody>
                    <a:bodyPr/>
                    <a:lstStyle/>
                    <a:p>
                      <a:pPr algn="ctr" fontAlgn="ctr"/>
                      <a:r>
                        <a:rPr lang="fr-FR" sz="1600" b="1" u="none" strike="noStrike" dirty="0" smtClean="0">
                          <a:solidFill>
                            <a:schemeClr val="tx1"/>
                          </a:solidFill>
                          <a:effectLst/>
                        </a:rPr>
                        <a:t>Principaux produits</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l" fontAlgn="ctr"/>
                      <a:r>
                        <a:rPr lang="fr-FR" sz="1600" u="none" strike="noStrike" dirty="0" smtClean="0">
                          <a:solidFill>
                            <a:schemeClr val="tx1"/>
                          </a:solidFill>
                          <a:effectLst/>
                        </a:rPr>
                        <a:t>  Produits </a:t>
                      </a:r>
                      <a:r>
                        <a:rPr lang="fr-FR" sz="1600" u="none" strike="noStrike" dirty="0">
                          <a:solidFill>
                            <a:schemeClr val="tx1"/>
                          </a:solidFill>
                          <a:effectLst/>
                        </a:rPr>
                        <a:t>alimentaires </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40,8</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882400719"/>
                  </a:ext>
                </a:extLst>
              </a:tr>
              <a:tr h="791073">
                <a:tc vMerge="1">
                  <a:txBody>
                    <a:bodyPr/>
                    <a:lstStyle/>
                    <a:p>
                      <a:endParaRPr lang="fr-FR"/>
                    </a:p>
                  </a:txBody>
                  <a:tcPr/>
                </a:tc>
                <a:tc>
                  <a:txBody>
                    <a:bodyPr/>
                    <a:lstStyle/>
                    <a:p>
                      <a:pPr algn="l" fontAlgn="ctr"/>
                      <a:r>
                        <a:rPr lang="fr-FR" sz="1600" u="none" strike="noStrike" dirty="0" smtClean="0">
                          <a:solidFill>
                            <a:schemeClr val="tx1"/>
                          </a:solidFill>
                          <a:effectLst/>
                        </a:rPr>
                        <a:t>   Produits </a:t>
                      </a:r>
                      <a:r>
                        <a:rPr lang="fr-FR" sz="1600" u="none" strike="noStrike" dirty="0">
                          <a:solidFill>
                            <a:schemeClr val="tx1"/>
                          </a:solidFill>
                          <a:effectLst/>
                        </a:rPr>
                        <a:t>de l'agriculture, de l'élevage, de la chasse et des </a:t>
                      </a:r>
                      <a:r>
                        <a:rPr lang="fr-FR" sz="1600" u="none" strike="noStrike" dirty="0" smtClean="0">
                          <a:solidFill>
                            <a:schemeClr val="tx1"/>
                          </a:solidFill>
                          <a:effectLst/>
                        </a:rPr>
                        <a:t>    activités </a:t>
                      </a:r>
                      <a:r>
                        <a:rPr lang="fr-FR" sz="1600" u="none" strike="noStrike" dirty="0">
                          <a:solidFill>
                            <a:schemeClr val="tx1"/>
                          </a:solidFill>
                          <a:effectLst/>
                        </a:rPr>
                        <a:t>de soutien </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29,5</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825605529"/>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Produits </a:t>
                      </a:r>
                      <a:r>
                        <a:rPr lang="fr-FR" sz="1600" u="none" strike="noStrike" dirty="0">
                          <a:solidFill>
                            <a:schemeClr val="tx1"/>
                          </a:solidFill>
                          <a:effectLst/>
                        </a:rPr>
                        <a:t>chimiques </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7</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644488957"/>
                  </a:ext>
                </a:extLst>
              </a:tr>
              <a:tr h="319472">
                <a:tc rowSpan="6">
                  <a:txBody>
                    <a:bodyPr/>
                    <a:lstStyle/>
                    <a:p>
                      <a:pPr algn="ctr" fontAlgn="ctr"/>
                      <a:r>
                        <a:rPr lang="fr-FR" sz="1600" b="1" u="none" strike="noStrike" dirty="0">
                          <a:solidFill>
                            <a:schemeClr val="tx1"/>
                          </a:solidFill>
                          <a:effectLst/>
                        </a:rPr>
                        <a:t>Région</a:t>
                      </a:r>
                      <a:br>
                        <a:rPr lang="fr-FR" sz="1600" b="1" u="none" strike="noStrike" dirty="0">
                          <a:solidFill>
                            <a:schemeClr val="tx1"/>
                          </a:solidFill>
                          <a:effectLst/>
                        </a:rPr>
                      </a:b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l" fontAlgn="ctr"/>
                      <a:r>
                        <a:rPr lang="fr-FR" sz="1600" u="none" strike="noStrike" dirty="0" smtClean="0">
                          <a:solidFill>
                            <a:schemeClr val="tx1"/>
                          </a:solidFill>
                          <a:effectLst/>
                        </a:rPr>
                        <a:t>     Lomé </a:t>
                      </a:r>
                      <a:r>
                        <a:rPr lang="fr-FR" sz="1600" u="none" strike="noStrike" dirty="0">
                          <a:solidFill>
                            <a:schemeClr val="tx1"/>
                          </a:solidFill>
                          <a:effectLst/>
                        </a:rPr>
                        <a:t>commune</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1 </a:t>
                      </a:r>
                      <a:r>
                        <a:rPr lang="fr-FR" sz="1600" b="1" u="none" strike="noStrike" dirty="0" smtClean="0">
                          <a:solidFill>
                            <a:schemeClr val="tx1"/>
                          </a:solidFill>
                          <a:effectLst/>
                        </a:rPr>
                        <a:t>328, 2</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2705393965"/>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Maritime</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22 034 </a:t>
                      </a:r>
                      <a:r>
                        <a:rPr lang="fr-FR" sz="1600" b="1" u="none" strike="noStrike" dirty="0" smtClean="0">
                          <a:solidFill>
                            <a:schemeClr val="tx1"/>
                          </a:solidFill>
                          <a:effectLst/>
                        </a:rPr>
                        <a:t>,8</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313293782"/>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Plateau</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3 </a:t>
                      </a:r>
                      <a:r>
                        <a:rPr lang="fr-FR" sz="1600" b="1" u="none" strike="noStrike" dirty="0" smtClean="0">
                          <a:solidFill>
                            <a:schemeClr val="tx1"/>
                          </a:solidFill>
                          <a:effectLst/>
                        </a:rPr>
                        <a:t>181, 5</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281954508"/>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Centrale</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3 </a:t>
                      </a:r>
                      <a:r>
                        <a:rPr lang="fr-FR" sz="1600" b="1" u="none" strike="noStrike" dirty="0" smtClean="0">
                          <a:solidFill>
                            <a:schemeClr val="tx1"/>
                          </a:solidFill>
                          <a:effectLst/>
                        </a:rPr>
                        <a:t>098, 4</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3473605988"/>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Kara</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6 </a:t>
                      </a:r>
                      <a:r>
                        <a:rPr lang="fr-FR" sz="1600" b="1" u="none" strike="noStrike" dirty="0" smtClean="0">
                          <a:solidFill>
                            <a:schemeClr val="tx1"/>
                          </a:solidFill>
                          <a:effectLst/>
                        </a:rPr>
                        <a:t>659,7</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1421634527"/>
                  </a:ext>
                </a:extLst>
              </a:tr>
              <a:tr h="319472">
                <a:tc vMerge="1">
                  <a:txBody>
                    <a:bodyPr/>
                    <a:lstStyle/>
                    <a:p>
                      <a:endParaRPr lang="fr-FR"/>
                    </a:p>
                  </a:txBody>
                  <a:tcPr/>
                </a:tc>
                <a:tc>
                  <a:txBody>
                    <a:bodyPr/>
                    <a:lstStyle/>
                    <a:p>
                      <a:pPr algn="l" fontAlgn="ctr"/>
                      <a:r>
                        <a:rPr lang="fr-FR" sz="1600" u="none" strike="noStrike" dirty="0" smtClean="0">
                          <a:solidFill>
                            <a:schemeClr val="tx1"/>
                          </a:solidFill>
                          <a:effectLst/>
                        </a:rPr>
                        <a:t>     Savane</a:t>
                      </a:r>
                      <a:endParaRPr lang="fr-FR" sz="1600" b="0"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tc>
                  <a:txBody>
                    <a:bodyPr/>
                    <a:lstStyle/>
                    <a:p>
                      <a:pPr algn="ctr" fontAlgn="ctr"/>
                      <a:r>
                        <a:rPr lang="fr-FR" sz="1600" b="1" u="none" strike="noStrike" dirty="0">
                          <a:solidFill>
                            <a:schemeClr val="tx1"/>
                          </a:solidFill>
                          <a:effectLst/>
                        </a:rPr>
                        <a:t>20 </a:t>
                      </a:r>
                      <a:r>
                        <a:rPr lang="fr-FR" sz="1600" b="1" u="none" strike="noStrike" dirty="0" smtClean="0">
                          <a:solidFill>
                            <a:schemeClr val="tx1"/>
                          </a:solidFill>
                          <a:effectLst/>
                        </a:rPr>
                        <a:t>203,6</a:t>
                      </a:r>
                      <a:endParaRPr lang="fr-FR" sz="1600" b="1" i="0" u="none" strike="noStrike" dirty="0">
                        <a:solidFill>
                          <a:schemeClr val="tx1"/>
                        </a:solidFill>
                        <a:effectLst/>
                        <a:latin typeface="Cambria" panose="02040503050406030204" pitchFamily="18" charset="0"/>
                      </a:endParaRPr>
                    </a:p>
                  </a:txBody>
                  <a:tcPr marL="9525" marR="9525" marT="9525" marB="0" anchor="ctr">
                    <a:solidFill>
                      <a:schemeClr val="accent1"/>
                    </a:solidFill>
                  </a:tcPr>
                </a:tc>
                <a:extLst>
                  <a:ext uri="{0D108BD9-81ED-4DB2-BD59-A6C34878D82A}">
                    <a16:rowId xmlns="" xmlns:a16="http://schemas.microsoft.com/office/drawing/2014/main" val="3555323087"/>
                  </a:ext>
                </a:extLst>
              </a:tr>
            </a:tbl>
          </a:graphicData>
        </a:graphic>
      </p:graphicFrame>
    </p:spTree>
    <p:extLst>
      <p:ext uri="{BB962C8B-B14F-4D97-AF65-F5344CB8AC3E}">
        <p14:creationId xmlns:p14="http://schemas.microsoft.com/office/powerpoint/2010/main" val="103824788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5491063"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Principaux  </a:t>
            </a:r>
            <a:r>
              <a:rPr lang="fr-FR" sz="3600" b="1" i="1" dirty="0">
                <a:solidFill>
                  <a:srgbClr val="7030A0"/>
                </a:solidFill>
                <a:latin typeface="Century" panose="02040604050505020304" pitchFamily="18" charset="0"/>
              </a:rPr>
              <a:t>résultats</a:t>
            </a:r>
          </a:p>
        </p:txBody>
      </p:sp>
      <p:sp>
        <p:nvSpPr>
          <p:cNvPr id="15" name="ZoneTexte 14"/>
          <p:cNvSpPr txBox="1"/>
          <p:nvPr/>
        </p:nvSpPr>
        <p:spPr>
          <a:xfrm>
            <a:off x="0" y="980728"/>
            <a:ext cx="5055543" cy="461665"/>
          </a:xfrm>
          <a:prstGeom prst="rect">
            <a:avLst/>
          </a:prstGeom>
          <a:noFill/>
        </p:spPr>
        <p:txBody>
          <a:bodyPr wrap="square">
            <a:spAutoFit/>
          </a:bodyPr>
          <a:lstStyle/>
          <a:p>
            <a:pPr>
              <a:buClr>
                <a:srgbClr val="2011DD"/>
              </a:buClr>
              <a:defRPr/>
            </a:pPr>
            <a:r>
              <a:rPr lang="fr-FR" sz="2400" b="1" i="1" dirty="0"/>
              <a:t>    </a:t>
            </a:r>
            <a:r>
              <a:rPr lang="fr-FR" sz="2400" b="1" i="1" dirty="0" smtClean="0"/>
              <a:t> IV.3. Importation</a:t>
            </a:r>
            <a:endParaRPr lang="fr-FR" sz="2000" dirty="0">
              <a:latin typeface="Book Antiqua" panose="02040602050305030304" pitchFamily="18" charset="0"/>
            </a:endParaRPr>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2011DD"/>
                </a:solidFill>
                <a:latin typeface="Arial Black" panose="020B0A04020102020204" pitchFamily="34" charset="0"/>
              </a:rPr>
              <a:t>7</a:t>
            </a:r>
          </a:p>
        </p:txBody>
      </p:sp>
      <p:graphicFrame>
        <p:nvGraphicFramePr>
          <p:cNvPr id="9" name="Tableau 8"/>
          <p:cNvGraphicFramePr>
            <a:graphicFrameLocks noGrp="1"/>
          </p:cNvGraphicFramePr>
          <p:nvPr>
            <p:extLst>
              <p:ext uri="{D42A27DB-BD31-4B8C-83A1-F6EECF244321}">
                <p14:modId xmlns:p14="http://schemas.microsoft.com/office/powerpoint/2010/main" val="4007583173"/>
              </p:ext>
            </p:extLst>
          </p:nvPr>
        </p:nvGraphicFramePr>
        <p:xfrm>
          <a:off x="107504" y="722308"/>
          <a:ext cx="8856983" cy="5570037"/>
        </p:xfrm>
        <a:graphic>
          <a:graphicData uri="http://schemas.openxmlformats.org/drawingml/2006/table">
            <a:tbl>
              <a:tblPr firstRow="1" firstCol="1" bandRow="1">
                <a:tableStyleId>{5C22544A-7EE6-4342-B048-85BDC9FD1C3A}</a:tableStyleId>
              </a:tblPr>
              <a:tblGrid>
                <a:gridCol w="2304713">
                  <a:extLst>
                    <a:ext uri="{9D8B030D-6E8A-4147-A177-3AD203B41FA5}">
                      <a16:colId xmlns="" xmlns:a16="http://schemas.microsoft.com/office/drawing/2014/main" val="1242982585"/>
                    </a:ext>
                  </a:extLst>
                </a:gridCol>
                <a:gridCol w="4322962">
                  <a:extLst>
                    <a:ext uri="{9D8B030D-6E8A-4147-A177-3AD203B41FA5}">
                      <a16:colId xmlns="" xmlns:a16="http://schemas.microsoft.com/office/drawing/2014/main" val="16678758"/>
                    </a:ext>
                  </a:extLst>
                </a:gridCol>
                <a:gridCol w="2229308">
                  <a:extLst>
                    <a:ext uri="{9D8B030D-6E8A-4147-A177-3AD203B41FA5}">
                      <a16:colId xmlns="" xmlns:a16="http://schemas.microsoft.com/office/drawing/2014/main" val="734487145"/>
                    </a:ext>
                  </a:extLst>
                </a:gridCol>
              </a:tblGrid>
              <a:tr h="579152">
                <a:tc gridSpan="2">
                  <a:txBody>
                    <a:bodyPr/>
                    <a:lstStyle/>
                    <a:p>
                      <a:pPr marL="0" algn="ctr" defTabSz="914400" rtl="0" eaLnBrk="1" fontAlgn="ctr" latinLnBrk="0" hangingPunct="1"/>
                      <a:r>
                        <a:rPr lang="fr-FR" sz="2800" b="1" u="none" strike="noStrike" kern="1200" dirty="0" smtClean="0">
                          <a:solidFill>
                            <a:schemeClr val="tx1"/>
                          </a:solidFill>
                          <a:effectLst/>
                          <a:latin typeface="+mn-lt"/>
                          <a:ea typeface="+mn-ea"/>
                          <a:cs typeface="+mn-cs"/>
                        </a:rPr>
                        <a:t>Indicateur</a:t>
                      </a:r>
                      <a:endParaRPr lang="fr-FR" sz="2800" b="1" u="none" strike="noStrike" kern="1200" dirty="0">
                        <a:solidFill>
                          <a:schemeClr val="tx1"/>
                        </a:solidFill>
                        <a:effectLst/>
                        <a:latin typeface="+mn-lt"/>
                        <a:ea typeface="+mn-ea"/>
                        <a:cs typeface="+mn-cs"/>
                      </a:endParaRPr>
                    </a:p>
                  </a:txBody>
                  <a:tcPr marL="9525" marR="9525" marT="9525" marB="0" anchor="ctr"/>
                </a:tc>
                <a:tc hMerge="1">
                  <a:txBody>
                    <a:bodyPr/>
                    <a:lstStyle/>
                    <a:p>
                      <a:endParaRPr lang="fr-FR"/>
                    </a:p>
                  </a:txBody>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Valeur </a:t>
                      </a:r>
                      <a:r>
                        <a:rPr lang="fr-FR" sz="1600" b="1" u="none" strike="noStrike" kern="1200" dirty="0" smtClean="0">
                          <a:solidFill>
                            <a:schemeClr val="tx1"/>
                          </a:solidFill>
                          <a:effectLst/>
                          <a:latin typeface="+mn-lt"/>
                          <a:ea typeface="+mn-ea"/>
                          <a:cs typeface="+mn-cs"/>
                        </a:rPr>
                        <a:t>en</a:t>
                      </a:r>
                      <a:r>
                        <a:rPr lang="fr-FR" sz="1600" b="1" u="none" strike="noStrike" kern="1200" baseline="0" dirty="0" smtClean="0">
                          <a:solidFill>
                            <a:schemeClr val="tx1"/>
                          </a:solidFill>
                          <a:effectLst/>
                          <a:latin typeface="+mn-lt"/>
                          <a:ea typeface="+mn-ea"/>
                          <a:cs typeface="+mn-cs"/>
                        </a:rPr>
                        <a:t> millions de</a:t>
                      </a:r>
                      <a:r>
                        <a:rPr lang="fr-FR" sz="1600" b="1" u="none" strike="noStrike" kern="1200" dirty="0" smtClean="0">
                          <a:solidFill>
                            <a:schemeClr val="tx1"/>
                          </a:solidFill>
                          <a:effectLst/>
                          <a:latin typeface="+mn-lt"/>
                          <a:ea typeface="+mn-ea"/>
                          <a:cs typeface="+mn-cs"/>
                        </a:rPr>
                        <a:t>(FCFA</a:t>
                      </a:r>
                      <a:r>
                        <a:rPr lang="fr-FR" sz="1600" b="1" u="none" strike="noStrike" kern="1200" dirty="0">
                          <a:solidFill>
                            <a:schemeClr val="tx1"/>
                          </a:solidFill>
                          <a:effectLst/>
                          <a:latin typeface="+mn-lt"/>
                          <a:ea typeface="+mn-ea"/>
                          <a:cs typeface="+mn-cs"/>
                        </a:rPr>
                        <a:t>) </a:t>
                      </a:r>
                      <a:r>
                        <a:rPr lang="fr-FR" sz="1600" b="1" u="none" strike="noStrike" kern="1200" dirty="0" smtClean="0">
                          <a:solidFill>
                            <a:schemeClr val="tx1"/>
                          </a:solidFill>
                          <a:effectLst/>
                          <a:latin typeface="+mn-lt"/>
                          <a:ea typeface="+mn-ea"/>
                          <a:cs typeface="+mn-cs"/>
                        </a:rPr>
                        <a:t>/</a:t>
                      </a:r>
                    </a:p>
                    <a:p>
                      <a:pPr marL="0" algn="ctr" defTabSz="914400" rtl="0" eaLnBrk="1" fontAlgn="ctr" latinLnBrk="0" hangingPunct="1"/>
                      <a:r>
                        <a:rPr lang="fr-FR" sz="1600" b="1" u="none" strike="noStrike" kern="1200" dirty="0" smtClean="0">
                          <a:solidFill>
                            <a:schemeClr val="tx1"/>
                          </a:solidFill>
                          <a:effectLst/>
                          <a:latin typeface="+mn-lt"/>
                          <a:ea typeface="+mn-ea"/>
                          <a:cs typeface="+mn-cs"/>
                        </a:rPr>
                        <a:t>(%)</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4226620837"/>
                  </a:ext>
                </a:extLst>
              </a:tr>
              <a:tr h="310740">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2800" b="1" u="none" strike="noStrike" kern="1200" dirty="0" smtClean="0">
                          <a:solidFill>
                            <a:srgbClr val="FF0000"/>
                          </a:solidFill>
                          <a:effectLst/>
                          <a:latin typeface="+mn-lt"/>
                          <a:ea typeface="+mn-ea"/>
                          <a:cs typeface="+mn-cs"/>
                        </a:rPr>
                        <a:t>Importation</a:t>
                      </a:r>
                    </a:p>
                  </a:txBody>
                  <a:tcPr marL="9525" marR="9525" marT="9525" marB="0" anchor="ctr"/>
                </a:tc>
                <a:tc hMerge="1">
                  <a:txBody>
                    <a:bodyPr/>
                    <a:lstStyle/>
                    <a:p>
                      <a:endParaRPr lang="fr-FR"/>
                    </a:p>
                  </a:txBody>
                  <a:tcPr/>
                </a:tc>
                <a:tc>
                  <a:txBody>
                    <a:bodyPr/>
                    <a:lstStyle/>
                    <a:p>
                      <a:pPr marL="0" algn="ctr" defTabSz="914400" rtl="0" eaLnBrk="1" fontAlgn="ctr" latinLnBrk="0" hangingPunct="1"/>
                      <a:r>
                        <a:rPr lang="fr-FR" sz="1600" b="1" u="none" strike="noStrike" kern="1200" dirty="0" smtClean="0">
                          <a:solidFill>
                            <a:schemeClr val="tx1"/>
                          </a:solidFill>
                          <a:effectLst/>
                          <a:latin typeface="+mn-lt"/>
                          <a:ea typeface="+mn-ea"/>
                          <a:cs typeface="+mn-cs"/>
                        </a:rPr>
                        <a:t>18266,9</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2718705847"/>
                  </a:ext>
                </a:extLst>
              </a:tr>
              <a:tr h="494359">
                <a:tc rowSpan="3">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Principaux pays de provenance </a:t>
                      </a:r>
                    </a:p>
                  </a:txBody>
                  <a:tcPr marL="9525" marR="9525" marT="9525" marB="0" anchor="ct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Bénin</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65,7</a:t>
                      </a:r>
                    </a:p>
                  </a:txBody>
                  <a:tcPr marL="9525" marR="9525" marT="9525" marB="0" anchor="ctr">
                    <a:solidFill>
                      <a:schemeClr val="accent1"/>
                    </a:solidFill>
                  </a:tcPr>
                </a:tc>
                <a:extLst>
                  <a:ext uri="{0D108BD9-81ED-4DB2-BD59-A6C34878D82A}">
                    <a16:rowId xmlns="" xmlns:a16="http://schemas.microsoft.com/office/drawing/2014/main" val="2261135285"/>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Ghana</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a:solidFill>
                            <a:schemeClr val="tx1"/>
                          </a:solidFill>
                          <a:effectLst/>
                          <a:latin typeface="+mn-lt"/>
                          <a:ea typeface="+mn-ea"/>
                          <a:cs typeface="+mn-cs"/>
                        </a:rPr>
                        <a:t>27,8</a:t>
                      </a:r>
                    </a:p>
                  </a:txBody>
                  <a:tcPr marL="9525" marR="9525" marT="9525" marB="0" anchor="ctr">
                    <a:solidFill>
                      <a:schemeClr val="accent1"/>
                    </a:solidFill>
                  </a:tcPr>
                </a:tc>
                <a:extLst>
                  <a:ext uri="{0D108BD9-81ED-4DB2-BD59-A6C34878D82A}">
                    <a16:rowId xmlns="" xmlns:a16="http://schemas.microsoft.com/office/drawing/2014/main" val="3748516688"/>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Burkina-Faso</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a:solidFill>
                            <a:schemeClr val="tx1"/>
                          </a:solidFill>
                          <a:effectLst/>
                          <a:latin typeface="+mn-lt"/>
                          <a:ea typeface="+mn-ea"/>
                          <a:cs typeface="+mn-cs"/>
                        </a:rPr>
                        <a:t>6</a:t>
                      </a:r>
                    </a:p>
                  </a:txBody>
                  <a:tcPr marL="9525" marR="9525" marT="9525" marB="0" anchor="ctr">
                    <a:solidFill>
                      <a:schemeClr val="accent1"/>
                    </a:solidFill>
                  </a:tcPr>
                </a:tc>
                <a:extLst>
                  <a:ext uri="{0D108BD9-81ED-4DB2-BD59-A6C34878D82A}">
                    <a16:rowId xmlns="" xmlns:a16="http://schemas.microsoft.com/office/drawing/2014/main" val="1761636026"/>
                  </a:ext>
                </a:extLst>
              </a:tr>
              <a:tr h="734476">
                <a:tc rowSpan="3">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Principaux produits</a:t>
                      </a:r>
                    </a:p>
                  </a:txBody>
                  <a:tcPr marL="9525" marR="9525" marT="9525" marB="0" anchor="ct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Produits de l'agriculture, de l'élevage, de la chasse et des activités de soutien</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42,9</a:t>
                      </a:r>
                    </a:p>
                  </a:txBody>
                  <a:tcPr marL="9525" marR="9525" marT="9525" marB="0" anchor="ctr">
                    <a:solidFill>
                      <a:schemeClr val="accent1"/>
                    </a:solidFill>
                  </a:tcPr>
                </a:tc>
                <a:extLst>
                  <a:ext uri="{0D108BD9-81ED-4DB2-BD59-A6C34878D82A}">
                    <a16:rowId xmlns="" xmlns:a16="http://schemas.microsoft.com/office/drawing/2014/main" val="1882948759"/>
                  </a:ext>
                </a:extLst>
              </a:tr>
              <a:tr h="494359">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Produits du raffinage et de la cokéfaction</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25,5</a:t>
                      </a:r>
                    </a:p>
                  </a:txBody>
                  <a:tcPr marL="9525" marR="9525" marT="9525" marB="0" anchor="ctr">
                    <a:solidFill>
                      <a:schemeClr val="accent1"/>
                    </a:solidFill>
                  </a:tcPr>
                </a:tc>
                <a:extLst>
                  <a:ext uri="{0D108BD9-81ED-4DB2-BD59-A6C34878D82A}">
                    <a16:rowId xmlns="" xmlns:a16="http://schemas.microsoft.com/office/drawing/2014/main" val="1526931836"/>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Produits alimentaires</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9,7</a:t>
                      </a:r>
                    </a:p>
                  </a:txBody>
                  <a:tcPr marL="9525" marR="9525" marT="9525" marB="0" anchor="ctr">
                    <a:solidFill>
                      <a:schemeClr val="accent1"/>
                    </a:solidFill>
                  </a:tcPr>
                </a:tc>
                <a:extLst>
                  <a:ext uri="{0D108BD9-81ED-4DB2-BD59-A6C34878D82A}">
                    <a16:rowId xmlns="" xmlns:a16="http://schemas.microsoft.com/office/drawing/2014/main" val="1883432088"/>
                  </a:ext>
                </a:extLst>
              </a:tr>
              <a:tr h="296617">
                <a:tc rowSpan="6">
                  <a:txBody>
                    <a:bodyPr/>
                    <a:lstStyle/>
                    <a:p>
                      <a:pPr marL="0" algn="ctr" defTabSz="914400" rtl="0" eaLnBrk="1" fontAlgn="ctr" latinLnBrk="0" hangingPunct="1"/>
                      <a:r>
                        <a:rPr lang="fr-FR" sz="1600" b="1" u="none" strike="noStrike" kern="1200" dirty="0" smtClean="0">
                          <a:solidFill>
                            <a:schemeClr val="tx1"/>
                          </a:solidFill>
                          <a:effectLst/>
                          <a:latin typeface="+mn-lt"/>
                          <a:ea typeface="+mn-ea"/>
                          <a:cs typeface="+mn-cs"/>
                        </a:rPr>
                        <a:t>Région</a:t>
                      </a:r>
                      <a:endParaRPr lang="fr-FR" sz="1600" b="1"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Lomé commune</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smtClean="0">
                          <a:solidFill>
                            <a:schemeClr val="tx1"/>
                          </a:solidFill>
                          <a:effectLst/>
                          <a:latin typeface="+mn-lt"/>
                          <a:ea typeface="+mn-ea"/>
                          <a:cs typeface="+mn-cs"/>
                        </a:rPr>
                        <a:t>795, 5</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3538291011"/>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Maritime</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3 </a:t>
                      </a:r>
                      <a:r>
                        <a:rPr lang="fr-FR" sz="1600" b="1" u="none" strike="noStrike" kern="1200" dirty="0" smtClean="0">
                          <a:solidFill>
                            <a:schemeClr val="tx1"/>
                          </a:solidFill>
                          <a:effectLst/>
                          <a:latin typeface="+mn-lt"/>
                          <a:ea typeface="+mn-ea"/>
                          <a:cs typeface="+mn-cs"/>
                        </a:rPr>
                        <a:t>100,6</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2001901858"/>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Plateau</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smtClean="0">
                          <a:solidFill>
                            <a:schemeClr val="tx1"/>
                          </a:solidFill>
                          <a:effectLst/>
                          <a:latin typeface="+mn-lt"/>
                          <a:ea typeface="+mn-ea"/>
                          <a:cs typeface="+mn-cs"/>
                        </a:rPr>
                        <a:t>853,4</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1689580370"/>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Centrale</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3 </a:t>
                      </a:r>
                      <a:r>
                        <a:rPr lang="fr-FR" sz="1600" b="1" u="none" strike="noStrike" kern="1200" dirty="0" smtClean="0">
                          <a:solidFill>
                            <a:schemeClr val="tx1"/>
                          </a:solidFill>
                          <a:effectLst/>
                          <a:latin typeface="+mn-lt"/>
                          <a:ea typeface="+mn-ea"/>
                          <a:cs typeface="+mn-cs"/>
                        </a:rPr>
                        <a:t>302,9</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1699293945"/>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Kara</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a:solidFill>
                            <a:schemeClr val="tx1"/>
                          </a:solidFill>
                          <a:effectLst/>
                          <a:latin typeface="+mn-lt"/>
                          <a:ea typeface="+mn-ea"/>
                          <a:cs typeface="+mn-cs"/>
                        </a:rPr>
                        <a:t>5 </a:t>
                      </a:r>
                      <a:r>
                        <a:rPr lang="fr-FR" sz="1600" b="1" u="none" strike="noStrike" kern="1200" dirty="0" smtClean="0">
                          <a:solidFill>
                            <a:schemeClr val="tx1"/>
                          </a:solidFill>
                          <a:effectLst/>
                          <a:latin typeface="+mn-lt"/>
                          <a:ea typeface="+mn-ea"/>
                          <a:cs typeface="+mn-cs"/>
                        </a:rPr>
                        <a:t>817,9</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318503159"/>
                  </a:ext>
                </a:extLst>
              </a:tr>
              <a:tr h="296617">
                <a:tc vMerge="1">
                  <a:txBody>
                    <a:bodyPr/>
                    <a:lstStyle/>
                    <a:p>
                      <a:endParaRPr lang="fr-FR"/>
                    </a:p>
                  </a:txBody>
                  <a:tcPr/>
                </a:tc>
                <a:tc>
                  <a:txBody>
                    <a:bodyPr/>
                    <a:lstStyle/>
                    <a:p>
                      <a:pPr marL="0" algn="ctr" defTabSz="914400" rtl="0" eaLnBrk="1" fontAlgn="ctr" latinLnBrk="0" hangingPunct="1"/>
                      <a:r>
                        <a:rPr lang="fr-FR" sz="1600" b="0" u="none" strike="noStrike" kern="1200" dirty="0">
                          <a:solidFill>
                            <a:schemeClr val="tx1"/>
                          </a:solidFill>
                          <a:effectLst/>
                          <a:latin typeface="+mn-lt"/>
                          <a:ea typeface="+mn-ea"/>
                          <a:cs typeface="+mn-cs"/>
                        </a:rPr>
                        <a:t>Savane</a:t>
                      </a:r>
                    </a:p>
                  </a:txBody>
                  <a:tcPr marL="9525" marR="9525" marT="9525" marB="0" anchor="ctr">
                    <a:solidFill>
                      <a:schemeClr val="accent1"/>
                    </a:solidFill>
                  </a:tcPr>
                </a:tc>
                <a:tc>
                  <a:txBody>
                    <a:bodyPr/>
                    <a:lstStyle/>
                    <a:p>
                      <a:pPr marL="0" algn="ctr" defTabSz="914400" rtl="0" eaLnBrk="1" fontAlgn="ctr" latinLnBrk="0" hangingPunct="1"/>
                      <a:r>
                        <a:rPr lang="fr-FR" sz="1600" b="1" u="none" strike="noStrike" kern="1200" dirty="0" smtClean="0">
                          <a:solidFill>
                            <a:schemeClr val="tx1"/>
                          </a:solidFill>
                          <a:effectLst/>
                          <a:latin typeface="+mn-lt"/>
                          <a:ea typeface="+mn-ea"/>
                          <a:cs typeface="+mn-cs"/>
                        </a:rPr>
                        <a:t>4396,5</a:t>
                      </a:r>
                      <a:endParaRPr lang="fr-FR" sz="1600" b="1" u="none" strike="noStrike" kern="1200" dirty="0">
                        <a:solidFill>
                          <a:schemeClr val="tx1"/>
                        </a:solidFill>
                        <a:effectLst/>
                        <a:latin typeface="+mn-lt"/>
                        <a:ea typeface="+mn-ea"/>
                        <a:cs typeface="+mn-cs"/>
                      </a:endParaRPr>
                    </a:p>
                  </a:txBody>
                  <a:tcPr marL="9525" marR="9525" marT="9525" marB="0" anchor="ctr">
                    <a:solidFill>
                      <a:schemeClr val="accent1"/>
                    </a:solidFill>
                  </a:tcPr>
                </a:tc>
                <a:extLst>
                  <a:ext uri="{0D108BD9-81ED-4DB2-BD59-A6C34878D82A}">
                    <a16:rowId xmlns="" xmlns:a16="http://schemas.microsoft.com/office/drawing/2014/main" val="1213157827"/>
                  </a:ext>
                </a:extLst>
              </a:tr>
            </a:tbl>
          </a:graphicData>
        </a:graphic>
      </p:graphicFrame>
    </p:spTree>
    <p:extLst>
      <p:ext uri="{BB962C8B-B14F-4D97-AF65-F5344CB8AC3E}">
        <p14:creationId xmlns:p14="http://schemas.microsoft.com/office/powerpoint/2010/main" val="349687941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20832" y="-19583"/>
            <a:ext cx="6999440" cy="7145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Limites </a:t>
            </a:r>
            <a:r>
              <a:rPr lang="fr-FR" sz="3600" b="1" i="1" dirty="0">
                <a:solidFill>
                  <a:srgbClr val="7030A0"/>
                </a:solidFill>
                <a:latin typeface="Century" panose="02040604050505020304" pitchFamily="18" charset="0"/>
              </a:rPr>
              <a:t>et </a:t>
            </a:r>
            <a:r>
              <a:rPr lang="fr-FR" sz="3600" b="1" i="1" dirty="0" smtClean="0">
                <a:solidFill>
                  <a:srgbClr val="7030A0"/>
                </a:solidFill>
                <a:latin typeface="Century" panose="02040604050505020304" pitchFamily="18" charset="0"/>
              </a:rPr>
              <a:t>recommandations</a:t>
            </a:r>
            <a:endParaRPr lang="fr-FR" sz="3600" b="1" i="1" dirty="0">
              <a:solidFill>
                <a:srgbClr val="7030A0"/>
              </a:solidFill>
              <a:latin typeface="Century" panose="02040604050505020304" pitchFamily="18" charset="0"/>
            </a:endParaRPr>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8</a:t>
            </a:r>
            <a:endParaRPr lang="fr-FR" dirty="0">
              <a:solidFill>
                <a:srgbClr val="2011DD"/>
              </a:solidFill>
              <a:latin typeface="Arial Black" panose="020B0A04020102020204" pitchFamily="34" charset="0"/>
            </a:endParaRPr>
          </a:p>
        </p:txBody>
      </p:sp>
      <p:sp>
        <p:nvSpPr>
          <p:cNvPr id="7" name="ZoneTexte 6"/>
          <p:cNvSpPr txBox="1"/>
          <p:nvPr/>
        </p:nvSpPr>
        <p:spPr>
          <a:xfrm>
            <a:off x="143322" y="1164720"/>
            <a:ext cx="8569325" cy="6740307"/>
          </a:xfrm>
          <a:prstGeom prst="rect">
            <a:avLst/>
          </a:prstGeom>
          <a:noFill/>
        </p:spPr>
        <p:txBody>
          <a:bodyPr>
            <a:spAutoFit/>
          </a:bodyPr>
          <a:lstStyle/>
          <a:p>
            <a:pPr>
              <a:buClr>
                <a:srgbClr val="2011DD"/>
              </a:buClr>
              <a:defRPr/>
            </a:pPr>
            <a:r>
              <a:rPr lang="fr-FR" sz="2400" b="1" i="1" dirty="0"/>
              <a:t>    </a:t>
            </a:r>
            <a:r>
              <a:rPr lang="fr-FR" sz="2400" b="1" i="1" dirty="0" smtClean="0"/>
              <a:t> </a:t>
            </a:r>
            <a:r>
              <a:rPr lang="fr-FR" sz="2400" b="1" i="1" dirty="0" smtClean="0"/>
              <a:t>IV.1</a:t>
            </a:r>
            <a:r>
              <a:rPr lang="fr-FR" sz="2400" b="1" i="1" dirty="0" smtClean="0"/>
              <a:t>. </a:t>
            </a:r>
            <a:r>
              <a:rPr lang="fr-FR" sz="2400" b="1" i="1" dirty="0" smtClean="0"/>
              <a:t>LIMITES</a:t>
            </a:r>
            <a:endParaRPr lang="fr-FR" sz="2400" b="1" i="1" dirty="0"/>
          </a:p>
          <a:p>
            <a:r>
              <a:rPr lang="fr-FR" sz="2400" dirty="0"/>
              <a:t>Les limites inhérentes à l’étude concernent la méthodologie de collecte en termes de </a:t>
            </a:r>
            <a:r>
              <a:rPr lang="fr-FR" sz="2400" dirty="0">
                <a:solidFill>
                  <a:srgbClr val="FF0000"/>
                </a:solidFill>
              </a:rPr>
              <a:t>couverture spatiale et temporelle</a:t>
            </a:r>
            <a:r>
              <a:rPr lang="fr-FR" sz="2400" dirty="0"/>
              <a:t>.</a:t>
            </a:r>
          </a:p>
          <a:p>
            <a:pPr marL="285750" lvl="0" indent="-285750">
              <a:buFont typeface="Arial" pitchFamily="34" charset="0"/>
              <a:buChar char="•"/>
            </a:pPr>
            <a:r>
              <a:rPr lang="fr-FR" sz="2400" dirty="0"/>
              <a:t>Tous les postes n’ont pas pu être couverts au cours de l’enquête notamment les postes jugés difficile d’accès voire dangereux ou certains postes nouvellement identifiés sur le terrain par la méthode « boule de neige » ou sur orientation des responsables </a:t>
            </a:r>
            <a:r>
              <a:rPr lang="fr-FR" sz="2400" dirty="0" smtClean="0"/>
              <a:t>locaux</a:t>
            </a:r>
            <a:endParaRPr lang="fr-FR" sz="2400" dirty="0"/>
          </a:p>
          <a:p>
            <a:pPr marL="285750" lvl="0" indent="-285750">
              <a:buFont typeface="Arial" pitchFamily="34" charset="0"/>
              <a:buChar char="•"/>
            </a:pPr>
            <a:r>
              <a:rPr lang="fr-FR" sz="2400" dirty="0" smtClean="0"/>
              <a:t>En </a:t>
            </a:r>
            <a:r>
              <a:rPr lang="fr-FR" sz="2400" dirty="0"/>
              <a:t>outre, tous les flux n’ont pas pu être captés à certains points de passage compte tenu de l’affluence </a:t>
            </a:r>
            <a:r>
              <a:rPr lang="fr-FR" sz="2400" dirty="0"/>
              <a:t>de même que les flux de nuit pour des raisons de sécurité, </a:t>
            </a:r>
            <a:endParaRPr lang="fr-FR" sz="2400" dirty="0" smtClean="0"/>
          </a:p>
          <a:p>
            <a:pPr marL="285750" lvl="0" indent="-285750">
              <a:buFont typeface="Arial" pitchFamily="34" charset="0"/>
              <a:buChar char="•"/>
            </a:pPr>
            <a:r>
              <a:rPr lang="fr-FR" sz="2400" dirty="0" smtClean="0"/>
              <a:t>Enfin La </a:t>
            </a:r>
            <a:r>
              <a:rPr lang="fr-FR" sz="2400" dirty="0"/>
              <a:t>collecte n’a porté que sur deux semaines. Cette période assez courte n’a pas permis de capter les flux de produits saisonniers. Ce biais ainsi créé pourrait </a:t>
            </a:r>
            <a:r>
              <a:rPr lang="fr-FR" sz="2400" dirty="0" smtClean="0"/>
              <a:t>être corrigé </a:t>
            </a:r>
            <a:r>
              <a:rPr lang="fr-FR" sz="2400" dirty="0"/>
              <a:t>si plusieurs passages périodiques étaient prévus.</a:t>
            </a:r>
            <a:endParaRPr lang="fr-FR" sz="2400" dirty="0" smtClean="0">
              <a:latin typeface="Book Antiqua" panose="02040602050305030304" pitchFamily="18" charset="0"/>
            </a:endParaRPr>
          </a:p>
          <a:p>
            <a:pPr lvl="1">
              <a:buClr>
                <a:srgbClr val="2011DD"/>
              </a:buClr>
              <a:defRPr/>
            </a:pPr>
            <a:endParaRPr lang="fr-FR" sz="2400" dirty="0" smtClean="0"/>
          </a:p>
          <a:p>
            <a:pPr lvl="1">
              <a:buClr>
                <a:srgbClr val="2011DD"/>
              </a:buClr>
              <a:defRPr/>
            </a:pPr>
            <a:r>
              <a:rPr lang="fr-FR" sz="2400" dirty="0">
                <a:latin typeface="Book Antiqua" panose="02040602050305030304" pitchFamily="18" charset="0"/>
              </a:rPr>
              <a:t/>
            </a:r>
            <a:br>
              <a:rPr lang="fr-FR" sz="2400" dirty="0">
                <a:latin typeface="Book Antiqua" panose="02040602050305030304" pitchFamily="18" charset="0"/>
              </a:rPr>
            </a:br>
            <a:endParaRPr lang="fr-FR" sz="2400" dirty="0">
              <a:latin typeface="Book Antiqua" panose="02040602050305030304" pitchFamily="18" charset="0"/>
            </a:endParaRPr>
          </a:p>
        </p:txBody>
      </p:sp>
    </p:spTree>
    <p:extLst>
      <p:ext uri="{BB962C8B-B14F-4D97-AF65-F5344CB8AC3E}">
        <p14:creationId xmlns:p14="http://schemas.microsoft.com/office/powerpoint/2010/main" val="4221830681"/>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20832" y="-19583"/>
            <a:ext cx="6999440" cy="7145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Limites </a:t>
            </a:r>
            <a:r>
              <a:rPr lang="fr-FR" sz="3600" b="1" i="1" dirty="0">
                <a:solidFill>
                  <a:srgbClr val="7030A0"/>
                </a:solidFill>
                <a:latin typeface="Century" panose="02040604050505020304" pitchFamily="18" charset="0"/>
              </a:rPr>
              <a:t>et </a:t>
            </a:r>
            <a:r>
              <a:rPr lang="fr-FR" sz="3600" b="1" i="1" dirty="0" smtClean="0">
                <a:solidFill>
                  <a:srgbClr val="7030A0"/>
                </a:solidFill>
                <a:latin typeface="Century" panose="02040604050505020304" pitchFamily="18" charset="0"/>
              </a:rPr>
              <a:t>recommandations</a:t>
            </a:r>
            <a:endParaRPr lang="fr-FR" sz="3600" b="1" i="1" dirty="0">
              <a:solidFill>
                <a:srgbClr val="7030A0"/>
              </a:solidFill>
              <a:latin typeface="Century" panose="02040604050505020304" pitchFamily="18" charset="0"/>
            </a:endParaRPr>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8</a:t>
            </a:r>
            <a:endParaRPr lang="fr-FR" dirty="0">
              <a:solidFill>
                <a:srgbClr val="2011DD"/>
              </a:solidFill>
              <a:latin typeface="Arial Black" panose="020B0A04020102020204" pitchFamily="34" charset="0"/>
            </a:endParaRPr>
          </a:p>
        </p:txBody>
      </p:sp>
      <p:sp>
        <p:nvSpPr>
          <p:cNvPr id="7" name="ZoneTexte 6"/>
          <p:cNvSpPr txBox="1"/>
          <p:nvPr/>
        </p:nvSpPr>
        <p:spPr>
          <a:xfrm>
            <a:off x="143322" y="836712"/>
            <a:ext cx="8569325" cy="6370975"/>
          </a:xfrm>
          <a:prstGeom prst="rect">
            <a:avLst/>
          </a:prstGeom>
          <a:noFill/>
        </p:spPr>
        <p:txBody>
          <a:bodyPr>
            <a:spAutoFit/>
          </a:bodyPr>
          <a:lstStyle/>
          <a:p>
            <a:pPr>
              <a:buClr>
                <a:srgbClr val="2011DD"/>
              </a:buClr>
              <a:defRPr/>
            </a:pPr>
            <a:r>
              <a:rPr lang="fr-FR" sz="2400" b="1" i="1" dirty="0"/>
              <a:t>    </a:t>
            </a:r>
            <a:r>
              <a:rPr lang="fr-FR" sz="2400" b="1" i="1" dirty="0" smtClean="0"/>
              <a:t> </a:t>
            </a:r>
            <a:r>
              <a:rPr lang="fr-FR" sz="2400" b="1" i="1" dirty="0" smtClean="0"/>
              <a:t>IV.2. </a:t>
            </a:r>
            <a:r>
              <a:rPr lang="fr-FR" sz="2400" b="1" i="1" dirty="0" smtClean="0"/>
              <a:t>Recommandations</a:t>
            </a:r>
            <a:endParaRPr lang="fr-FR" sz="2400" b="1" i="1" dirty="0"/>
          </a:p>
          <a:p>
            <a:r>
              <a:rPr lang="fr-FR" sz="2400" dirty="0"/>
              <a:t>Au terme de cette étude, plusieurs recommandations </a:t>
            </a:r>
            <a:r>
              <a:rPr lang="fr-FR" sz="2400" dirty="0" smtClean="0"/>
              <a:t>ont été </a:t>
            </a:r>
            <a:r>
              <a:rPr lang="fr-FR" sz="2400" dirty="0"/>
              <a:t>formulées : </a:t>
            </a:r>
          </a:p>
          <a:p>
            <a:pPr marL="342900" lvl="0" indent="-342900">
              <a:buFont typeface="Wingdings" pitchFamily="2" charset="2"/>
              <a:buChar char="§"/>
            </a:pPr>
            <a:r>
              <a:rPr lang="fr-FR" sz="2400" dirty="0"/>
              <a:t>disposer des statistiques sur le nombre total de passants de jour comme de </a:t>
            </a:r>
            <a:r>
              <a:rPr lang="fr-FR" sz="2400" dirty="0" smtClean="0"/>
              <a:t>nuit</a:t>
            </a:r>
          </a:p>
          <a:p>
            <a:pPr marL="342900" lvl="0" indent="-342900">
              <a:buFont typeface="Wingdings" pitchFamily="2" charset="2"/>
              <a:buChar char="§"/>
            </a:pPr>
            <a:r>
              <a:rPr lang="fr-FR" sz="2400" dirty="0" smtClean="0"/>
              <a:t>mesurer </a:t>
            </a:r>
            <a:r>
              <a:rPr lang="fr-FR" sz="2400" dirty="0"/>
              <a:t>les échanges faits de nuit; </a:t>
            </a:r>
            <a:endParaRPr lang="fr-FR" sz="2400" dirty="0" smtClean="0"/>
          </a:p>
          <a:p>
            <a:pPr marL="342900" lvl="0" indent="-342900">
              <a:buFont typeface="Wingdings" pitchFamily="2" charset="2"/>
              <a:buChar char="§"/>
            </a:pPr>
            <a:r>
              <a:rPr lang="fr-FR" sz="2400" dirty="0" smtClean="0"/>
              <a:t>réaliser </a:t>
            </a:r>
            <a:r>
              <a:rPr lang="fr-FR" sz="2400" dirty="0"/>
              <a:t>une collecte mensuelle pour mieux déterminer la saisonnalité des échanges ; </a:t>
            </a:r>
            <a:endParaRPr lang="fr-FR" sz="2400" dirty="0" smtClean="0"/>
          </a:p>
          <a:p>
            <a:pPr marL="342900" lvl="0" indent="-342900">
              <a:buFont typeface="Wingdings" pitchFamily="2" charset="2"/>
              <a:buChar char="§"/>
            </a:pPr>
            <a:r>
              <a:rPr lang="fr-FR" sz="2400" dirty="0" smtClean="0"/>
              <a:t>mettre </a:t>
            </a:r>
            <a:r>
              <a:rPr lang="fr-FR" sz="2400" dirty="0"/>
              <a:t>en place une stratégie pour évaluer la valeur des marchandises quels que soient leur conditionnement ou leur moyen de transport  dans le but d’établir un système de pondération des postes frontaliers; </a:t>
            </a:r>
            <a:endParaRPr lang="fr-FR" sz="2400" dirty="0" smtClean="0"/>
          </a:p>
          <a:p>
            <a:pPr marL="342900" lvl="0" indent="-342900">
              <a:buFont typeface="Wingdings" pitchFamily="2" charset="2"/>
              <a:buChar char="§"/>
            </a:pPr>
            <a:r>
              <a:rPr lang="fr-FR" sz="2400" dirty="0" smtClean="0"/>
              <a:t>mettre </a:t>
            </a:r>
            <a:r>
              <a:rPr lang="fr-FR" sz="2400" dirty="0"/>
              <a:t>en place, en collaboration avec les autres structures de l’Etat, un dispositif robuste et concerté de collecte des statistiques des échanges transfrontaliers.</a:t>
            </a:r>
          </a:p>
          <a:p>
            <a:pPr lvl="1">
              <a:buClr>
                <a:srgbClr val="2011DD"/>
              </a:buClr>
              <a:defRPr/>
            </a:pPr>
            <a:r>
              <a:rPr lang="fr-FR" sz="2400" dirty="0">
                <a:latin typeface="Book Antiqua" panose="02040602050305030304" pitchFamily="18" charset="0"/>
              </a:rPr>
              <a:t/>
            </a:r>
            <a:br>
              <a:rPr lang="fr-FR" sz="2400" dirty="0">
                <a:latin typeface="Book Antiqua" panose="02040602050305030304" pitchFamily="18" charset="0"/>
              </a:rPr>
            </a:br>
            <a:endParaRPr lang="fr-FR" sz="2400" dirty="0">
              <a:latin typeface="Book Antiqua" panose="02040602050305030304" pitchFamily="18" charset="0"/>
            </a:endParaRPr>
          </a:p>
        </p:txBody>
      </p:sp>
    </p:spTree>
    <p:extLst>
      <p:ext uri="{BB962C8B-B14F-4D97-AF65-F5344CB8AC3E}">
        <p14:creationId xmlns:p14="http://schemas.microsoft.com/office/powerpoint/2010/main" val="1970038372"/>
      </p:ext>
    </p:extLst>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2765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0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rganigramme : Connecteur 4"/>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11</a:t>
            </a:r>
            <a:endParaRPr lang="fr-FR" dirty="0">
              <a:solidFill>
                <a:srgbClr val="2011DD"/>
              </a:solidFill>
              <a:latin typeface="Arial Black" panose="020B0A04020102020204" pitchFamily="34" charset="0"/>
            </a:endParaRPr>
          </a:p>
        </p:txBody>
      </p:sp>
      <p:sp>
        <p:nvSpPr>
          <p:cNvPr id="6" name="Organigramme : Terminateur 5"/>
          <p:cNvSpPr/>
          <p:nvPr/>
        </p:nvSpPr>
        <p:spPr>
          <a:xfrm>
            <a:off x="496991" y="2852936"/>
            <a:ext cx="8034473" cy="1152128"/>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4000" b="1" i="1" dirty="0" smtClean="0">
                <a:solidFill>
                  <a:srgbClr val="7030A0"/>
                </a:solidFill>
                <a:latin typeface="Century" panose="02040604050505020304" pitchFamily="18" charset="0"/>
              </a:rPr>
              <a:t>MERCI</a:t>
            </a:r>
            <a:endParaRPr lang="fr-FR" sz="4000" b="1" i="1" dirty="0">
              <a:solidFill>
                <a:srgbClr val="7030A0"/>
              </a:solidFill>
              <a:latin typeface="Century" panose="02040604050505020304" pitchFamily="18" charset="0"/>
            </a:endParaRPr>
          </a:p>
        </p:txBody>
      </p:sp>
    </p:spTree>
  </p:cSld>
  <p:clrMapOvr>
    <a:masterClrMapping/>
  </p:clrMapOvr>
  <p:transition spd="slow">
    <p:cov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512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7384"/>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rganigramme : Terminateur 4"/>
          <p:cNvSpPr/>
          <p:nvPr/>
        </p:nvSpPr>
        <p:spPr>
          <a:xfrm>
            <a:off x="0" y="-50873"/>
            <a:ext cx="6876256" cy="620259"/>
          </a:xfrm>
          <a:prstGeom prst="flowChartTerminator">
            <a:avLst/>
          </a:prstGeom>
          <a:blipFill>
            <a:blip r:embed="rId5"/>
            <a:tile tx="0" ty="0" sx="100000" sy="100000" flip="none" algn="tl"/>
          </a:blip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sz="2400" dirty="0" smtClean="0">
                <a:solidFill>
                  <a:srgbClr val="7030A0"/>
                </a:solidFill>
                <a:latin typeface="Century" panose="02040604050505020304" pitchFamily="18" charset="0"/>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PLAN</a:t>
            </a:r>
            <a:r>
              <a:rPr lang="fr-CA" sz="2800" b="1" i="1" dirty="0" smtClean="0">
                <a:solidFill>
                  <a:srgbClr val="7030A0"/>
                </a:solidFill>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DE</a:t>
            </a:r>
            <a:r>
              <a:rPr lang="fr-CA" sz="2800" b="1" i="1" dirty="0" smtClean="0">
                <a:solidFill>
                  <a:srgbClr val="7030A0"/>
                </a:solidFill>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PRESENTATION</a:t>
            </a:r>
            <a:endParaRPr lang="fr-FR" sz="2800" b="1" dirty="0">
              <a:solidFill>
                <a:srgbClr val="7030A0"/>
              </a:solidFill>
              <a:ea typeface="Verdana" panose="020B0604030504040204" pitchFamily="34" charset="0"/>
              <a:cs typeface="Verdana" panose="020B0604030504040204" pitchFamily="34" charset="0"/>
            </a:endParaRPr>
          </a:p>
        </p:txBody>
      </p:sp>
      <p:sp>
        <p:nvSpPr>
          <p:cNvPr id="19" name="Rectangle 3"/>
          <p:cNvSpPr txBox="1">
            <a:spLocks noChangeArrowheads="1"/>
          </p:cNvSpPr>
          <p:nvPr/>
        </p:nvSpPr>
        <p:spPr bwMode="auto">
          <a:xfrm>
            <a:off x="323528" y="732262"/>
            <a:ext cx="8229600" cy="552390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cs typeface="+mn-cs"/>
              </a:defRPr>
            </a:lvl2pPr>
            <a:lvl3pPr marL="914400" indent="0" algn="ctr" rtl="0" eaLnBrk="0" fontAlgn="base" hangingPunct="0">
              <a:spcBef>
                <a:spcPct val="20000"/>
              </a:spcBef>
              <a:spcAft>
                <a:spcPct val="0"/>
              </a:spcAft>
              <a:buNone/>
              <a:defRPr sz="2400">
                <a:solidFill>
                  <a:schemeClr val="tx1"/>
                </a:solidFill>
                <a:latin typeface="+mn-lt"/>
                <a:cs typeface="+mn-cs"/>
              </a:defRPr>
            </a:lvl3pPr>
            <a:lvl4pPr marL="1371600" indent="0" algn="ctr" rtl="0" eaLnBrk="0" fontAlgn="base" hangingPunct="0">
              <a:spcBef>
                <a:spcPct val="20000"/>
              </a:spcBef>
              <a:spcAft>
                <a:spcPct val="0"/>
              </a:spcAft>
              <a:buNone/>
              <a:defRPr sz="2000">
                <a:solidFill>
                  <a:schemeClr val="tx1"/>
                </a:solidFill>
                <a:latin typeface="+mn-lt"/>
                <a:cs typeface="+mn-cs"/>
              </a:defRPr>
            </a:lvl4pPr>
            <a:lvl5pPr marL="1828800" indent="0" algn="ctr" rtl="0" eaLnBrk="0" fontAlgn="base" hangingPunct="0">
              <a:spcBef>
                <a:spcPct val="20000"/>
              </a:spcBef>
              <a:spcAft>
                <a:spcPct val="0"/>
              </a:spcAft>
              <a:buNone/>
              <a:defRPr sz="2000">
                <a:solidFill>
                  <a:schemeClr val="tx1"/>
                </a:solidFill>
                <a:latin typeface="+mn-lt"/>
                <a:cs typeface="+mn-cs"/>
              </a:defRPr>
            </a:lvl5pPr>
            <a:lvl6pPr marL="2286000" indent="0" algn="ctr" rtl="0" fontAlgn="base">
              <a:spcBef>
                <a:spcPct val="20000"/>
              </a:spcBef>
              <a:spcAft>
                <a:spcPct val="0"/>
              </a:spcAft>
              <a:buNone/>
              <a:defRPr sz="2000">
                <a:solidFill>
                  <a:schemeClr val="tx1"/>
                </a:solidFill>
                <a:latin typeface="+mn-lt"/>
                <a:cs typeface="+mn-cs"/>
              </a:defRPr>
            </a:lvl6pPr>
            <a:lvl7pPr marL="2743200" indent="0" algn="ctr" rtl="0" fontAlgn="base">
              <a:spcBef>
                <a:spcPct val="20000"/>
              </a:spcBef>
              <a:spcAft>
                <a:spcPct val="0"/>
              </a:spcAft>
              <a:buNone/>
              <a:defRPr sz="2000">
                <a:solidFill>
                  <a:schemeClr val="tx1"/>
                </a:solidFill>
                <a:latin typeface="+mn-lt"/>
                <a:cs typeface="+mn-cs"/>
              </a:defRPr>
            </a:lvl7pPr>
            <a:lvl8pPr marL="3200400" indent="0" algn="ctr" rtl="0" fontAlgn="base">
              <a:spcBef>
                <a:spcPct val="20000"/>
              </a:spcBef>
              <a:spcAft>
                <a:spcPct val="0"/>
              </a:spcAft>
              <a:buNone/>
              <a:defRPr sz="2000">
                <a:solidFill>
                  <a:schemeClr val="tx1"/>
                </a:solidFill>
                <a:latin typeface="+mn-lt"/>
                <a:cs typeface="+mn-cs"/>
              </a:defRPr>
            </a:lvl8pPr>
            <a:lvl9pPr marL="3657600" indent="0" algn="ctr" rtl="0" fontAlgn="base">
              <a:spcBef>
                <a:spcPct val="20000"/>
              </a:spcBef>
              <a:spcAft>
                <a:spcPct val="0"/>
              </a:spcAft>
              <a:buNone/>
              <a:defRPr sz="2000">
                <a:solidFill>
                  <a:schemeClr val="tx1"/>
                </a:solidFill>
                <a:latin typeface="+mn-lt"/>
                <a:cs typeface="+mn-cs"/>
              </a:defRPr>
            </a:lvl9pPr>
          </a:lstStyle>
          <a:p>
            <a:pPr algn="l">
              <a:lnSpc>
                <a:spcPct val="150000"/>
              </a:lnSpc>
            </a:pPr>
            <a:r>
              <a:rPr lang="fr-CA" b="1" kern="0" dirty="0" smtClean="0">
                <a:latin typeface="Arial" pitchFamily="34" charset="0"/>
                <a:cs typeface="Arial" pitchFamily="34" charset="0"/>
              </a:rPr>
              <a:t> </a:t>
            </a:r>
            <a:r>
              <a:rPr lang="fr-CA" sz="2000" b="1" kern="0" dirty="0" smtClean="0">
                <a:latin typeface="Arial" pitchFamily="34" charset="0"/>
                <a:cs typeface="Arial" pitchFamily="34" charset="0"/>
              </a:rPr>
              <a:t>	</a:t>
            </a:r>
            <a:r>
              <a:rPr lang="fr-CA" sz="1600" b="1" kern="0" dirty="0" smtClean="0">
                <a:latin typeface="Times New Roman" pitchFamily="18" charset="0"/>
                <a:cs typeface="Times New Roman" pitchFamily="18" charset="0"/>
              </a:rPr>
              <a:t>I- Présentation de l’Enquête</a:t>
            </a:r>
            <a:endParaRPr lang="fr-CA" sz="1600" b="1" kern="0" dirty="0">
              <a:latin typeface="Times New Roman" pitchFamily="18" charset="0"/>
              <a:cs typeface="Times New Roman" pitchFamily="18" charset="0"/>
            </a:endParaRPr>
          </a:p>
          <a:p>
            <a:pPr marL="3657600" lvl="7" indent="-4572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Objectif générale</a:t>
            </a:r>
          </a:p>
          <a:p>
            <a:pPr marL="3657600" lvl="7" indent="-4572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Champs de couverture</a:t>
            </a:r>
          </a:p>
          <a:p>
            <a:pPr marL="3657600" lvl="7" indent="-4572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Ressource humaine mobilisée</a:t>
            </a:r>
          </a:p>
          <a:p>
            <a:pPr algn="l">
              <a:lnSpc>
                <a:spcPct val="150000"/>
              </a:lnSpc>
            </a:pPr>
            <a:r>
              <a:rPr lang="fr-CA" sz="1600" b="1" kern="0" dirty="0" smtClean="0">
                <a:latin typeface="Times New Roman" pitchFamily="18" charset="0"/>
                <a:cs typeface="Times New Roman" pitchFamily="18" charset="0"/>
              </a:rPr>
              <a:t>	II- </a:t>
            </a:r>
            <a:r>
              <a:rPr lang="fr-FR" sz="1600" b="1" kern="0" dirty="0" smtClean="0">
                <a:latin typeface="Times New Roman" pitchFamily="18" charset="0"/>
                <a:cs typeface="Times New Roman" pitchFamily="18" charset="0"/>
              </a:rPr>
              <a:t>Méthodologie utilisée</a:t>
            </a:r>
          </a:p>
          <a:p>
            <a:pPr marL="3543300" lvl="7" indent="-342900" algn="l">
              <a:lnSpc>
                <a:spcPct val="150000"/>
              </a:lnSpc>
              <a:buSzPct val="150000"/>
              <a:buFont typeface="Wingdings 2" pitchFamily="18" charset="2"/>
              <a:buChar char=""/>
            </a:pPr>
            <a:r>
              <a:rPr lang="fr-FR" sz="1600" kern="0" dirty="0" smtClean="0">
                <a:latin typeface="Times New Roman" pitchFamily="18" charset="0"/>
                <a:cs typeface="Times New Roman" pitchFamily="18" charset="0"/>
              </a:rPr>
              <a:t>Echantillonnage</a:t>
            </a:r>
          </a:p>
          <a:p>
            <a:pPr marL="3543300" lvl="7" indent="-342900" algn="l">
              <a:lnSpc>
                <a:spcPct val="150000"/>
              </a:lnSpc>
              <a:buSzPct val="150000"/>
              <a:buFont typeface="Wingdings 2" pitchFamily="18" charset="2"/>
              <a:buChar char=""/>
            </a:pPr>
            <a:r>
              <a:rPr lang="fr-FR" sz="1600" kern="0" dirty="0" smtClean="0">
                <a:latin typeface="Times New Roman" pitchFamily="18" charset="0"/>
                <a:cs typeface="Times New Roman" pitchFamily="18" charset="0"/>
              </a:rPr>
              <a:t>Technique d’extrapolation </a:t>
            </a:r>
          </a:p>
          <a:p>
            <a:pPr algn="l">
              <a:lnSpc>
                <a:spcPct val="150000"/>
              </a:lnSpc>
            </a:pPr>
            <a:r>
              <a:rPr lang="fr-FR" sz="1600" b="1" kern="0" dirty="0" smtClean="0">
                <a:latin typeface="Times New Roman" pitchFamily="18" charset="0"/>
                <a:cs typeface="Times New Roman" pitchFamily="18" charset="0"/>
              </a:rPr>
              <a:t>	III- principaux résultats</a:t>
            </a:r>
          </a:p>
          <a:p>
            <a:pPr marL="3543300" lvl="7" indent="-3429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Importation</a:t>
            </a:r>
          </a:p>
          <a:p>
            <a:pPr marL="3543300" lvl="7" indent="-342900" algn="l">
              <a:lnSpc>
                <a:spcPct val="150000"/>
              </a:lnSpc>
              <a:buSzPct val="150000"/>
              <a:buFont typeface="Wingdings 2" pitchFamily="18" charset="2"/>
              <a:buChar char=""/>
            </a:pPr>
            <a:r>
              <a:rPr lang="fr-CA" sz="1600" kern="0" dirty="0" smtClean="0">
                <a:latin typeface="Times New Roman" pitchFamily="18" charset="0"/>
                <a:cs typeface="Times New Roman" pitchFamily="18" charset="0"/>
              </a:rPr>
              <a:t>Exportation</a:t>
            </a:r>
            <a:endParaRPr lang="fr-CA" sz="1600" kern="0" dirty="0">
              <a:latin typeface="Times New Roman" pitchFamily="18" charset="0"/>
              <a:cs typeface="Times New Roman" pitchFamily="18" charset="0"/>
            </a:endParaRPr>
          </a:p>
          <a:p>
            <a:pPr marL="0" lvl="7" algn="l" eaLnBrk="0" hangingPunct="0">
              <a:lnSpc>
                <a:spcPct val="150000"/>
              </a:lnSpc>
              <a:buSzPct val="150000"/>
            </a:pPr>
            <a:r>
              <a:rPr lang="fr-CA" sz="1600" b="1" kern="0" dirty="0" smtClean="0">
                <a:latin typeface="Times New Roman" pitchFamily="18" charset="0"/>
                <a:cs typeface="Times New Roman" pitchFamily="18" charset="0"/>
              </a:rPr>
              <a:t>                   IV-Limite </a:t>
            </a:r>
            <a:r>
              <a:rPr lang="fr-CA" sz="1600" b="1" kern="0" dirty="0">
                <a:latin typeface="Times New Roman" pitchFamily="18" charset="0"/>
                <a:cs typeface="Times New Roman" pitchFamily="18" charset="0"/>
              </a:rPr>
              <a:t>et recommandation</a:t>
            </a:r>
          </a:p>
        </p:txBody>
      </p:sp>
      <p:sp>
        <p:nvSpPr>
          <p:cNvPr id="3" name="Organigramme : Connecteur 2"/>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1</a:t>
            </a:r>
            <a:endParaRPr lang="fr-FR" dirty="0">
              <a:solidFill>
                <a:srgbClr val="2011DD"/>
              </a:solidFill>
              <a:latin typeface="Arial Black" panose="020B0A04020102020204" pitchFamily="34" charset="0"/>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717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12177" y="980728"/>
            <a:ext cx="8184577" cy="6863417"/>
          </a:xfrm>
          <a:prstGeom prst="rect">
            <a:avLst/>
          </a:prstGeom>
          <a:noFill/>
        </p:spPr>
        <p:txBody>
          <a:bodyPr wrap="square">
            <a:spAutoFit/>
          </a:bodyPr>
          <a:lstStyle/>
          <a:p>
            <a:pPr lvl="1">
              <a:lnSpc>
                <a:spcPct val="150000"/>
              </a:lnSpc>
              <a:buClr>
                <a:srgbClr val="2011DD"/>
              </a:buClr>
              <a:defRPr/>
            </a:pPr>
            <a:r>
              <a:rPr lang="fr-FR" sz="2400" b="1" i="1" dirty="0" smtClean="0"/>
              <a:t>I.1.Objectifs</a:t>
            </a:r>
            <a:endParaRPr lang="fr-FR" sz="2400" b="1" i="1" dirty="0"/>
          </a:p>
          <a:p>
            <a:pPr lvl="1" algn="just">
              <a:lnSpc>
                <a:spcPct val="150000"/>
              </a:lnSpc>
              <a:buClr>
                <a:srgbClr val="2011DD"/>
              </a:buClr>
              <a:defRPr/>
            </a:pPr>
            <a:r>
              <a:rPr lang="fr-FR" sz="2400" dirty="0" smtClean="0">
                <a:solidFill>
                  <a:srgbClr val="FF0000"/>
                </a:solidFill>
                <a:latin typeface="Book Antiqua" panose="02040602050305030304" pitchFamily="18" charset="0"/>
              </a:rPr>
              <a:t>Principalement</a:t>
            </a:r>
            <a:r>
              <a:rPr lang="fr-FR" sz="2400" dirty="0" smtClean="0">
                <a:solidFill>
                  <a:srgbClr val="FF0000"/>
                </a:solidFill>
                <a:latin typeface="Book Antiqua" panose="02040602050305030304" pitchFamily="18" charset="0"/>
              </a:rPr>
              <a:t>, il s’agit d’améliorer </a:t>
            </a:r>
            <a:r>
              <a:rPr lang="fr-FR" sz="2400" dirty="0">
                <a:solidFill>
                  <a:srgbClr val="FF0000"/>
                </a:solidFill>
                <a:latin typeface="Book Antiqua" panose="02040602050305030304" pitchFamily="18" charset="0"/>
              </a:rPr>
              <a:t>la qualité des statistiques du commerce </a:t>
            </a:r>
            <a:r>
              <a:rPr lang="fr-FR" sz="2400" dirty="0" smtClean="0">
                <a:solidFill>
                  <a:srgbClr val="FF0000"/>
                </a:solidFill>
                <a:latin typeface="Book Antiqua" panose="02040602050305030304" pitchFamily="18" charset="0"/>
              </a:rPr>
              <a:t>extérieur</a:t>
            </a:r>
            <a:r>
              <a:rPr lang="fr-FR" sz="2400" dirty="0" smtClean="0">
                <a:latin typeface="Book Antiqua" panose="02040602050305030304" pitchFamily="18" charset="0"/>
              </a:rPr>
              <a:t>, en d’autres termes:</a:t>
            </a:r>
            <a:endParaRPr lang="fr-FR" sz="2400" dirty="0">
              <a:latin typeface="Book Antiqua" panose="02040602050305030304" pitchFamily="18" charset="0"/>
            </a:endParaRPr>
          </a:p>
          <a:p>
            <a:pPr marL="742950" lvl="1" indent="-285750" algn="just">
              <a:lnSpc>
                <a:spcPct val="150000"/>
              </a:lnSpc>
              <a:buClr>
                <a:srgbClr val="2011DD"/>
              </a:buClr>
              <a:buFont typeface="Wingdings" panose="05000000000000000000" pitchFamily="2" charset="2"/>
              <a:buChar char=""/>
              <a:defRPr/>
            </a:pPr>
            <a:r>
              <a:rPr lang="fr-FR" sz="2400" dirty="0" smtClean="0">
                <a:latin typeface="Book Antiqua" panose="02040602050305030304" pitchFamily="18" charset="0"/>
              </a:rPr>
              <a:t>de </a:t>
            </a:r>
            <a:r>
              <a:rPr lang="fr-FR" sz="2400" dirty="0">
                <a:latin typeface="Book Antiqua" panose="02040602050305030304" pitchFamily="18" charset="0"/>
              </a:rPr>
              <a:t>prendre en compte les flux commerciaux informels avec tous les pays limitrophes du Togo, </a:t>
            </a:r>
            <a:endParaRPr lang="fr-FR" sz="2400" dirty="0">
              <a:latin typeface="Book Antiqua" panose="02040602050305030304" pitchFamily="18" charset="0"/>
            </a:endParaRPr>
          </a:p>
          <a:p>
            <a:pPr marL="742950" lvl="1" indent="-285750" algn="just">
              <a:lnSpc>
                <a:spcPct val="150000"/>
              </a:lnSpc>
              <a:buClr>
                <a:srgbClr val="2011DD"/>
              </a:buClr>
              <a:buFont typeface="Wingdings" panose="05000000000000000000" pitchFamily="2" charset="2"/>
              <a:buChar char=""/>
              <a:defRPr/>
            </a:pPr>
            <a:r>
              <a:rPr lang="fr-FR" sz="2400" dirty="0">
                <a:latin typeface="Book Antiqua" panose="02040602050305030304" pitchFamily="18" charset="0"/>
              </a:rPr>
              <a:t>de </a:t>
            </a:r>
            <a:r>
              <a:rPr lang="fr-FR" sz="2400" dirty="0">
                <a:latin typeface="Book Antiqua" panose="02040602050305030304" pitchFamily="18" charset="0"/>
              </a:rPr>
              <a:t>connaître la nature et la valeur des produits qui font l’objet de transactions transfrontalières </a:t>
            </a:r>
            <a:endParaRPr lang="fr-FR" sz="2400" dirty="0">
              <a:latin typeface="Book Antiqua" panose="02040602050305030304" pitchFamily="18" charset="0"/>
            </a:endParaRPr>
          </a:p>
          <a:p>
            <a:pPr marL="742950" lvl="1" indent="-285750" algn="just">
              <a:lnSpc>
                <a:spcPct val="150000"/>
              </a:lnSpc>
              <a:buClr>
                <a:srgbClr val="2011DD"/>
              </a:buClr>
              <a:buFont typeface="Wingdings" panose="05000000000000000000" pitchFamily="2" charset="2"/>
              <a:buChar char=""/>
              <a:defRPr/>
            </a:pPr>
            <a:r>
              <a:rPr lang="fr-FR" sz="2400" dirty="0">
                <a:latin typeface="Book Antiqua" panose="02040602050305030304" pitchFamily="18" charset="0"/>
              </a:rPr>
              <a:t>et </a:t>
            </a:r>
            <a:r>
              <a:rPr lang="fr-FR" sz="2400" dirty="0">
                <a:latin typeface="Book Antiqua" panose="02040602050305030304" pitchFamily="18" charset="0"/>
              </a:rPr>
              <a:t>de consolider la base de données des statistiques du commerce extérieur qui est une importante source de données pour l’élaboration des </a:t>
            </a:r>
            <a:r>
              <a:rPr lang="fr-FR" sz="2400" dirty="0" smtClean="0">
                <a:latin typeface="Book Antiqua" panose="02040602050305030304" pitchFamily="18" charset="0"/>
              </a:rPr>
              <a:t>CNA</a:t>
            </a:r>
            <a:endParaRPr lang="fr-FR" sz="2400" dirty="0">
              <a:latin typeface="Book Antiqua" panose="02040602050305030304" pitchFamily="18" charset="0"/>
            </a:endParaRPr>
          </a:p>
          <a:p>
            <a:pPr lvl="1">
              <a:buClr>
                <a:srgbClr val="2011DD"/>
              </a:buClr>
              <a:defRPr/>
            </a:pPr>
            <a:endParaRPr lang="fr-FR" sz="2000" dirty="0">
              <a:latin typeface="Book Antiqua" panose="02040602050305030304" pitchFamily="18" charset="0"/>
            </a:endParaRPr>
          </a:p>
          <a:p>
            <a:pPr lvl="1">
              <a:buClr>
                <a:srgbClr val="2011DD"/>
              </a:buClr>
              <a:defRPr/>
            </a:pPr>
            <a:r>
              <a:rPr lang="fr-FR" sz="2000" dirty="0">
                <a:latin typeface="Book Antiqua" panose="02040602050305030304" pitchFamily="18" charset="0"/>
              </a:rPr>
              <a:t/>
            </a:r>
            <a:br>
              <a:rPr lang="fr-FR" sz="2000" dirty="0">
                <a:latin typeface="Book Antiqua" panose="02040602050305030304" pitchFamily="18" charset="0"/>
              </a:rPr>
            </a:br>
            <a:r>
              <a:rPr lang="fr-FR" sz="2000" dirty="0">
                <a:latin typeface="Book Antiqua" panose="02040602050305030304" pitchFamily="18" charset="0"/>
              </a:rPr>
              <a:t/>
            </a:r>
            <a:br>
              <a:rPr lang="fr-FR" sz="2000" dirty="0">
                <a:latin typeface="Book Antiqua" panose="02040602050305030304" pitchFamily="18" charset="0"/>
              </a:rPr>
            </a:br>
            <a:endParaRPr lang="fr-FR" sz="2000" dirty="0">
              <a:latin typeface="Book Antiqua" panose="02040602050305030304" pitchFamily="18" charset="0"/>
            </a:endParaRPr>
          </a:p>
        </p:txBody>
      </p:sp>
      <p:sp>
        <p:nvSpPr>
          <p:cNvPr id="15" name="Organigramme : Terminateur 14"/>
          <p:cNvSpPr/>
          <p:nvPr/>
        </p:nvSpPr>
        <p:spPr>
          <a:xfrm>
            <a:off x="36512" y="0"/>
            <a:ext cx="6047656"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2800" b="1" i="1" kern="0" dirty="0" smtClean="0">
                <a:solidFill>
                  <a:srgbClr val="7030A0"/>
                </a:solidFill>
                <a:latin typeface="Arial" pitchFamily="34" charset="0"/>
                <a:cs typeface="Arial" pitchFamily="34" charset="0"/>
              </a:rPr>
              <a:t>I- Présentation de l’enquête</a:t>
            </a:r>
            <a:endParaRPr lang="fr-CA" sz="2800" b="1" i="1" kern="0" dirty="0">
              <a:solidFill>
                <a:srgbClr val="7030A0"/>
              </a:solidFill>
              <a:latin typeface="Arial" pitchFamily="34" charset="0"/>
              <a:cs typeface="Arial" pitchFamily="34" charset="0"/>
            </a:endParaRPr>
          </a:p>
        </p:txBody>
      </p:sp>
      <p:sp>
        <p:nvSpPr>
          <p:cNvPr id="12" name="Organigramme : Connecteur 11"/>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2011DD"/>
                </a:solidFill>
                <a:latin typeface="Arial Black" panose="020B0A04020102020204" pitchFamily="34" charset="0"/>
              </a:rPr>
              <a:t>2</a:t>
            </a:r>
          </a:p>
        </p:txBody>
      </p:sp>
    </p:spTree>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16" y="30434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161056" y="44626"/>
            <a:ext cx="6571184"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3200" b="1" i="1" kern="0" dirty="0" smtClean="0">
                <a:solidFill>
                  <a:srgbClr val="7030A0"/>
                </a:solidFill>
                <a:latin typeface="Arial" pitchFamily="34" charset="0"/>
                <a:cs typeface="Arial" pitchFamily="34" charset="0"/>
              </a:rPr>
              <a:t>I-Présentation </a:t>
            </a:r>
            <a:r>
              <a:rPr lang="fr-CA" sz="3200" b="1" i="1" kern="0" dirty="0">
                <a:solidFill>
                  <a:srgbClr val="7030A0"/>
                </a:solidFill>
                <a:latin typeface="Arial" pitchFamily="34" charset="0"/>
                <a:cs typeface="Arial" pitchFamily="34" charset="0"/>
              </a:rPr>
              <a:t>de l’enquête</a:t>
            </a:r>
            <a:endParaRPr lang="fr-CA" sz="3200" b="1" i="1" kern="0" dirty="0">
              <a:solidFill>
                <a:srgbClr val="7030A0"/>
              </a:solidFill>
              <a:latin typeface="Arial" pitchFamily="34" charset="0"/>
              <a:cs typeface="Arial" pitchFamily="34" charset="0"/>
            </a:endParaRPr>
          </a:p>
        </p:txBody>
      </p:sp>
      <p:sp>
        <p:nvSpPr>
          <p:cNvPr id="15" name="ZoneTexte 14"/>
          <p:cNvSpPr txBox="1"/>
          <p:nvPr/>
        </p:nvSpPr>
        <p:spPr>
          <a:xfrm>
            <a:off x="236537" y="1211712"/>
            <a:ext cx="8569325" cy="4524315"/>
          </a:xfrm>
          <a:prstGeom prst="rect">
            <a:avLst/>
          </a:prstGeom>
          <a:noFill/>
        </p:spPr>
        <p:txBody>
          <a:bodyPr>
            <a:spAutoFit/>
          </a:bodyPr>
          <a:lstStyle/>
          <a:p>
            <a:pPr>
              <a:buClr>
                <a:srgbClr val="2011DD"/>
              </a:buClr>
              <a:defRPr/>
            </a:pPr>
            <a:r>
              <a:rPr lang="fr-FR" sz="2400" b="1" i="1" dirty="0"/>
              <a:t>    </a:t>
            </a:r>
            <a:r>
              <a:rPr lang="fr-FR" sz="2400" b="1" i="1" dirty="0" smtClean="0"/>
              <a:t> </a:t>
            </a:r>
            <a:r>
              <a:rPr lang="fr-FR" sz="2400" b="1" i="1" dirty="0" smtClean="0"/>
              <a:t>I.2. Champs de couverture</a:t>
            </a:r>
            <a:endParaRPr lang="fr-FR" sz="2400" b="1" i="1" dirty="0" smtClean="0"/>
          </a:p>
          <a:p>
            <a:pPr lvl="1" algn="just">
              <a:buClr>
                <a:srgbClr val="2011DD"/>
              </a:buClr>
              <a:defRPr/>
            </a:pPr>
            <a:r>
              <a:rPr lang="fr-FR" sz="2400" dirty="0">
                <a:solidFill>
                  <a:srgbClr val="FF0000"/>
                </a:solidFill>
              </a:rPr>
              <a:t>L’enquête sur les flux transfrontaliers non enregistré </a:t>
            </a:r>
            <a:r>
              <a:rPr lang="fr-FR" sz="2400" dirty="0" smtClean="0">
                <a:solidFill>
                  <a:srgbClr val="FF0000"/>
                </a:solidFill>
              </a:rPr>
              <a:t>a </a:t>
            </a:r>
            <a:r>
              <a:rPr lang="fr-FR" sz="2400" dirty="0">
                <a:solidFill>
                  <a:srgbClr val="FF0000"/>
                </a:solidFill>
              </a:rPr>
              <a:t>couvert toutes les frontières du </a:t>
            </a:r>
            <a:r>
              <a:rPr lang="fr-FR" sz="2400" dirty="0" smtClean="0">
                <a:solidFill>
                  <a:srgbClr val="FF0000"/>
                </a:solidFill>
              </a:rPr>
              <a:t>pays</a:t>
            </a:r>
            <a:r>
              <a:rPr lang="fr-FR" sz="2400" dirty="0" smtClean="0"/>
              <a:t>. Cependant</a:t>
            </a:r>
            <a:r>
              <a:rPr lang="fr-FR" sz="2400" dirty="0"/>
              <a:t>, </a:t>
            </a:r>
            <a:endParaRPr lang="fr-FR" sz="2400" dirty="0" smtClean="0"/>
          </a:p>
          <a:p>
            <a:pPr marL="800100" lvl="1" indent="-342900" algn="just">
              <a:buClr>
                <a:srgbClr val="2011DD"/>
              </a:buClr>
              <a:buFont typeface="Arial" pitchFamily="34" charset="0"/>
              <a:buChar char="•"/>
              <a:defRPr/>
            </a:pPr>
            <a:r>
              <a:rPr lang="fr-FR" sz="2400" dirty="0" smtClean="0"/>
              <a:t>Les postes </a:t>
            </a:r>
            <a:r>
              <a:rPr lang="fr-FR" sz="2400" dirty="0"/>
              <a:t>de douane du port et de l’aéroport, de la </a:t>
            </a:r>
            <a:r>
              <a:rPr lang="fr-FR" sz="2400" dirty="0" smtClean="0"/>
              <a:t>raffinerie de Kpémé ainsi </a:t>
            </a:r>
          </a:p>
          <a:p>
            <a:pPr marL="800100" lvl="1" indent="-342900" algn="just">
              <a:buClr>
                <a:srgbClr val="2011DD"/>
              </a:buClr>
              <a:buFont typeface="Arial" pitchFamily="34" charset="0"/>
              <a:buChar char="•"/>
              <a:defRPr/>
            </a:pPr>
            <a:r>
              <a:rPr lang="fr-FR" sz="2400" dirty="0" smtClean="0"/>
              <a:t>les postes </a:t>
            </a:r>
            <a:r>
              <a:rPr lang="fr-FR" sz="2400" dirty="0"/>
              <a:t>des directions régionales sont exclus. Ces </a:t>
            </a:r>
            <a:r>
              <a:rPr lang="fr-FR" sz="2400" dirty="0" smtClean="0"/>
              <a:t>postes </a:t>
            </a:r>
            <a:r>
              <a:rPr lang="fr-FR" sz="2400" dirty="0"/>
              <a:t>font partie des frontières généralement les plus contrôlées et aussi beaucoup usitées pour le commerce </a:t>
            </a:r>
            <a:r>
              <a:rPr lang="fr-FR" sz="2400" dirty="0" smtClean="0"/>
              <a:t>international. </a:t>
            </a:r>
          </a:p>
          <a:p>
            <a:pPr marL="800100" lvl="1" indent="-342900" algn="just">
              <a:buClr>
                <a:srgbClr val="2011DD"/>
              </a:buClr>
              <a:buFont typeface="Arial" pitchFamily="34" charset="0"/>
              <a:buChar char="•"/>
              <a:defRPr/>
            </a:pPr>
            <a:r>
              <a:rPr lang="fr-FR" sz="2400" dirty="0" smtClean="0"/>
              <a:t>Tout </a:t>
            </a:r>
            <a:r>
              <a:rPr lang="fr-FR" sz="2400" dirty="0"/>
              <a:t>autre bureau ne se situant pas à la frontière est aussi exclu de la liste.</a:t>
            </a:r>
            <a:endParaRPr lang="fr-FR" sz="2400" dirty="0" smtClean="0"/>
          </a:p>
          <a:p>
            <a:pPr lvl="1">
              <a:buClr>
                <a:srgbClr val="2011DD"/>
              </a:buClr>
              <a:defRPr/>
            </a:pPr>
            <a:endParaRPr lang="fr-FR" sz="2400" dirty="0" smtClean="0"/>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3</a:t>
            </a:r>
            <a:endParaRPr lang="fr-FR" dirty="0">
              <a:solidFill>
                <a:srgbClr val="2011DD"/>
              </a:solidFill>
              <a:latin typeface="Arial Black" panose="020B0A04020102020204" pitchFamily="34" charset="0"/>
            </a:endParaRPr>
          </a:p>
        </p:txBody>
      </p:sp>
    </p:spTree>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sp>
        <p:nvSpPr>
          <p:cNvPr id="14" name="Organigramme : Terminateur 13"/>
          <p:cNvSpPr/>
          <p:nvPr/>
        </p:nvSpPr>
        <p:spPr>
          <a:xfrm>
            <a:off x="161056" y="44626"/>
            <a:ext cx="6643192" cy="604271"/>
          </a:xfrm>
          <a:prstGeom prst="flowChartTerminator">
            <a:avLst/>
          </a:prstGeom>
          <a:blipFill>
            <a:blip r:embed="rId3"/>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3200" b="1" i="1" kern="0" dirty="0" smtClean="0">
                <a:solidFill>
                  <a:srgbClr val="7030A0"/>
                </a:solidFill>
                <a:latin typeface="Arial" pitchFamily="34" charset="0"/>
                <a:cs typeface="Arial" pitchFamily="34" charset="0"/>
              </a:rPr>
              <a:t>I-Présentation </a:t>
            </a:r>
            <a:r>
              <a:rPr lang="fr-CA" sz="3200" b="1" i="1" kern="0" dirty="0">
                <a:solidFill>
                  <a:srgbClr val="7030A0"/>
                </a:solidFill>
                <a:latin typeface="Arial" pitchFamily="34" charset="0"/>
                <a:cs typeface="Arial" pitchFamily="34" charset="0"/>
              </a:rPr>
              <a:t>de l’enquête</a:t>
            </a:r>
            <a:endParaRPr lang="fr-CA" sz="3200" b="1" i="1" kern="0" dirty="0">
              <a:solidFill>
                <a:srgbClr val="7030A0"/>
              </a:solidFill>
              <a:latin typeface="Arial" pitchFamily="34" charset="0"/>
              <a:cs typeface="Arial" pitchFamily="34" charset="0"/>
            </a:endParaRPr>
          </a:p>
        </p:txBody>
      </p:sp>
      <p:sp>
        <p:nvSpPr>
          <p:cNvPr id="16" name="Organigramme : Connecteur 15"/>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3</a:t>
            </a:r>
            <a:endParaRPr lang="fr-FR" dirty="0">
              <a:solidFill>
                <a:srgbClr val="2011DD"/>
              </a:solidFill>
              <a:latin typeface="Arial Black" panose="020B0A04020102020204" pitchFamily="34" charset="0"/>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7544" y="980729"/>
            <a:ext cx="8019230" cy="496855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52468392"/>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sp>
        <p:nvSpPr>
          <p:cNvPr id="14" name="Organigramme : Terminateur 13"/>
          <p:cNvSpPr/>
          <p:nvPr/>
        </p:nvSpPr>
        <p:spPr>
          <a:xfrm>
            <a:off x="161056" y="44626"/>
            <a:ext cx="6643192" cy="604271"/>
          </a:xfrm>
          <a:prstGeom prst="flowChartTerminator">
            <a:avLst/>
          </a:prstGeom>
          <a:blipFill>
            <a:blip r:embed="rId3"/>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3200" b="1" i="1" kern="0" dirty="0" smtClean="0">
                <a:solidFill>
                  <a:srgbClr val="7030A0"/>
                </a:solidFill>
                <a:latin typeface="Arial" pitchFamily="34" charset="0"/>
                <a:cs typeface="Arial" pitchFamily="34" charset="0"/>
              </a:rPr>
              <a:t>I-Présentation </a:t>
            </a:r>
            <a:r>
              <a:rPr lang="fr-CA" sz="3200" b="1" i="1" kern="0" dirty="0">
                <a:solidFill>
                  <a:srgbClr val="7030A0"/>
                </a:solidFill>
                <a:latin typeface="Arial" pitchFamily="34" charset="0"/>
                <a:cs typeface="Arial" pitchFamily="34" charset="0"/>
              </a:rPr>
              <a:t>de l’enquête</a:t>
            </a:r>
            <a:endParaRPr lang="fr-CA" sz="3200" b="1" i="1" kern="0" dirty="0">
              <a:solidFill>
                <a:srgbClr val="7030A0"/>
              </a:solidFill>
              <a:latin typeface="Arial" pitchFamily="34" charset="0"/>
              <a:cs typeface="Arial" pitchFamily="34" charset="0"/>
            </a:endParaRPr>
          </a:p>
        </p:txBody>
      </p:sp>
      <p:sp>
        <p:nvSpPr>
          <p:cNvPr id="16" name="Organigramme : Connecteur 15"/>
          <p:cNvSpPr/>
          <p:nvPr/>
        </p:nvSpPr>
        <p:spPr>
          <a:xfrm>
            <a:off x="7668344" y="6266504"/>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solidFill>
                  <a:srgbClr val="2011DD"/>
                </a:solidFill>
                <a:latin typeface="Arial Black" panose="020B0A04020102020204" pitchFamily="34" charset="0"/>
              </a:rPr>
              <a:t>3</a:t>
            </a:r>
            <a:endParaRPr lang="fr-FR" dirty="0">
              <a:solidFill>
                <a:srgbClr val="2011DD"/>
              </a:solidFill>
              <a:latin typeface="Arial Black" panose="020B0A04020102020204" pitchFamily="34" charset="0"/>
            </a:endParaRPr>
          </a:p>
        </p:txBody>
      </p:sp>
      <p:sp>
        <p:nvSpPr>
          <p:cNvPr id="2" name="ZoneTexte 1"/>
          <p:cNvSpPr txBox="1"/>
          <p:nvPr/>
        </p:nvSpPr>
        <p:spPr>
          <a:xfrm>
            <a:off x="683568" y="908720"/>
            <a:ext cx="7992888" cy="5262979"/>
          </a:xfrm>
          <a:prstGeom prst="rect">
            <a:avLst/>
          </a:prstGeom>
          <a:noFill/>
        </p:spPr>
        <p:txBody>
          <a:bodyPr wrap="square" rtlCol="0">
            <a:spAutoFit/>
          </a:bodyPr>
          <a:lstStyle/>
          <a:p>
            <a:r>
              <a:rPr lang="fr-FR" b="1" i="1" dirty="0"/>
              <a:t> </a:t>
            </a:r>
            <a:r>
              <a:rPr lang="fr-FR" sz="2400" b="1" i="1" dirty="0" smtClean="0"/>
              <a:t>I.3 Ressource humaine mobilisée</a:t>
            </a:r>
          </a:p>
          <a:p>
            <a:pPr algn="just"/>
            <a:r>
              <a:rPr lang="fr-FR" sz="2400" dirty="0" smtClean="0"/>
              <a:t>La </a:t>
            </a:r>
            <a:r>
              <a:rPr lang="fr-FR" sz="2400" dirty="0"/>
              <a:t>collecte a démarré le 20 mars 2019 et a pris fin le 03 avril 2019, soit 15 jours de travail. </a:t>
            </a:r>
            <a:r>
              <a:rPr lang="fr-FR" sz="2400" dirty="0">
                <a:solidFill>
                  <a:srgbClr val="FF0000"/>
                </a:solidFill>
              </a:rPr>
              <a:t>Elle a mobilisé 45 agents de collecte </a:t>
            </a:r>
            <a:r>
              <a:rPr lang="fr-FR" sz="2400" dirty="0"/>
              <a:t>à raison de :</a:t>
            </a:r>
          </a:p>
          <a:p>
            <a:pPr marL="342900" lvl="0" indent="-342900" algn="just">
              <a:buFont typeface="Arial" pitchFamily="34" charset="0"/>
              <a:buChar char="•"/>
            </a:pPr>
            <a:r>
              <a:rPr lang="fr-FR" sz="2400" dirty="0"/>
              <a:t>10 agents pour la région </a:t>
            </a:r>
            <a:r>
              <a:rPr lang="fr-FR" sz="2400" dirty="0" smtClean="0"/>
              <a:t>Maritime</a:t>
            </a:r>
          </a:p>
          <a:p>
            <a:pPr marL="342900" lvl="0" indent="-342900" algn="just">
              <a:buFont typeface="Arial" pitchFamily="34" charset="0"/>
              <a:buChar char="•"/>
            </a:pPr>
            <a:r>
              <a:rPr lang="fr-FR" sz="2400" dirty="0" smtClean="0"/>
              <a:t>10 </a:t>
            </a:r>
            <a:r>
              <a:rPr lang="fr-FR" sz="2400" dirty="0"/>
              <a:t>agents dans la région des Plateaux </a:t>
            </a:r>
            <a:r>
              <a:rPr lang="fr-FR" sz="2400" dirty="0" smtClean="0"/>
              <a:t>;</a:t>
            </a:r>
          </a:p>
          <a:p>
            <a:pPr marL="342900" lvl="0" indent="-342900" algn="just">
              <a:buFont typeface="Arial" pitchFamily="34" charset="0"/>
              <a:buChar char="•"/>
            </a:pPr>
            <a:r>
              <a:rPr lang="fr-FR" sz="2400" dirty="0" smtClean="0"/>
              <a:t>6 </a:t>
            </a:r>
            <a:r>
              <a:rPr lang="fr-FR" sz="2400" dirty="0"/>
              <a:t>agents dans la région Centrale </a:t>
            </a:r>
            <a:r>
              <a:rPr lang="fr-FR" sz="2400" dirty="0" smtClean="0"/>
              <a:t>;</a:t>
            </a:r>
          </a:p>
          <a:p>
            <a:pPr marL="342900" lvl="0" indent="-342900" algn="just">
              <a:buFont typeface="Arial" pitchFamily="34" charset="0"/>
              <a:buChar char="•"/>
            </a:pPr>
            <a:r>
              <a:rPr lang="fr-FR" sz="2400" dirty="0" smtClean="0"/>
              <a:t>7 </a:t>
            </a:r>
            <a:r>
              <a:rPr lang="fr-FR" sz="2400" dirty="0"/>
              <a:t>agents dans la région de la Kara </a:t>
            </a:r>
            <a:r>
              <a:rPr lang="fr-FR" sz="2400" dirty="0" smtClean="0"/>
              <a:t>;</a:t>
            </a:r>
          </a:p>
          <a:p>
            <a:pPr marL="342900" lvl="0" indent="-342900" algn="just">
              <a:buFont typeface="Arial" pitchFamily="34" charset="0"/>
              <a:buChar char="•"/>
            </a:pPr>
            <a:r>
              <a:rPr lang="fr-FR" sz="2400" dirty="0" smtClean="0"/>
              <a:t>12 </a:t>
            </a:r>
            <a:r>
              <a:rPr lang="fr-FR" sz="2400" dirty="0"/>
              <a:t>agents dans la région des Savanes</a:t>
            </a:r>
            <a:endParaRPr lang="fr-FR" sz="2400" dirty="0" smtClean="0"/>
          </a:p>
          <a:p>
            <a:pPr algn="just"/>
            <a:r>
              <a:rPr lang="fr-FR" sz="2400" dirty="0"/>
              <a:t>F</a:t>
            </a:r>
            <a:r>
              <a:rPr lang="fr-FR" sz="2400" dirty="0" smtClean="0"/>
              <a:t>ortement implication des Directeurs régionaux dans les opération de collecte en tant que superviseurs </a:t>
            </a:r>
            <a:r>
              <a:rPr lang="fr-FR" sz="2400" dirty="0"/>
              <a:t>administratifs et techniques chargés de faciliter les contacts aux agents de terrain dans leur région d’affectation et de suivre leurs travaux de terrain</a:t>
            </a:r>
            <a:endParaRPr lang="fr-FR" sz="2400" dirty="0"/>
          </a:p>
        </p:txBody>
      </p:sp>
    </p:spTree>
    <p:extLst>
      <p:ext uri="{BB962C8B-B14F-4D97-AF65-F5344CB8AC3E}">
        <p14:creationId xmlns:p14="http://schemas.microsoft.com/office/powerpoint/2010/main" val="3038908862"/>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8" y="44624"/>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rganigramme : Connecteur 30"/>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2011DD"/>
                </a:solidFill>
                <a:latin typeface="Arial Black" panose="020B0A04020102020204" pitchFamily="34" charset="0"/>
              </a:rPr>
              <a:t>4</a:t>
            </a:r>
          </a:p>
        </p:txBody>
      </p:sp>
      <p:sp>
        <p:nvSpPr>
          <p:cNvPr id="32" name="ZoneTexte 31"/>
          <p:cNvSpPr txBox="1"/>
          <p:nvPr/>
        </p:nvSpPr>
        <p:spPr>
          <a:xfrm>
            <a:off x="161056" y="955581"/>
            <a:ext cx="9091464" cy="6370975"/>
          </a:xfrm>
          <a:prstGeom prst="rect">
            <a:avLst/>
          </a:prstGeom>
          <a:noFill/>
        </p:spPr>
        <p:txBody>
          <a:bodyPr wrap="square">
            <a:spAutoFit/>
          </a:bodyPr>
          <a:lstStyle/>
          <a:p>
            <a:pPr>
              <a:buClr>
                <a:srgbClr val="2011DD"/>
              </a:buClr>
              <a:defRPr/>
            </a:pPr>
            <a:r>
              <a:rPr lang="fr-FR" sz="2400" b="1" i="1" dirty="0"/>
              <a:t>    </a:t>
            </a:r>
            <a:r>
              <a:rPr lang="fr-FR" sz="2400" b="1" i="1" dirty="0" smtClean="0"/>
              <a:t> </a:t>
            </a:r>
            <a:r>
              <a:rPr lang="fr-FR" sz="2400" b="1" i="1" dirty="0" smtClean="0"/>
              <a:t>II.1</a:t>
            </a:r>
            <a:r>
              <a:rPr lang="fr-FR" sz="2400" b="1" i="1" dirty="0" smtClean="0"/>
              <a:t>. Echantillonnage</a:t>
            </a:r>
          </a:p>
          <a:p>
            <a:pPr algn="just">
              <a:buClr>
                <a:srgbClr val="2011DD"/>
              </a:buClr>
              <a:defRPr/>
            </a:pPr>
            <a:r>
              <a:rPr lang="fr-FR" sz="2400" b="1" i="1" dirty="0"/>
              <a:t>  </a:t>
            </a:r>
            <a:r>
              <a:rPr lang="fr-FR" sz="2400" b="1" i="1" dirty="0" smtClean="0"/>
              <a:t>    </a:t>
            </a:r>
            <a:r>
              <a:rPr lang="fr-FR" sz="2400" dirty="0" smtClean="0">
                <a:solidFill>
                  <a:srgbClr val="FF0000"/>
                </a:solidFill>
                <a:latin typeface="+mj-lt"/>
              </a:rPr>
              <a:t>L’échantillon constitué a été ex post</a:t>
            </a:r>
            <a:endParaRPr lang="fr-FR" sz="2400" dirty="0" smtClean="0">
              <a:solidFill>
                <a:srgbClr val="FF0000"/>
              </a:solidFill>
              <a:latin typeface="+mj-lt"/>
            </a:endParaRPr>
          </a:p>
          <a:p>
            <a:pPr lvl="1" algn="just">
              <a:buClr>
                <a:srgbClr val="2011DD"/>
              </a:buClr>
              <a:defRPr/>
            </a:pPr>
            <a:r>
              <a:rPr lang="fr-FR" sz="2400" dirty="0" smtClean="0">
                <a:latin typeface="+mj-lt"/>
              </a:rPr>
              <a:t>Tout agent économique </a:t>
            </a:r>
            <a:r>
              <a:rPr lang="fr-FR" sz="2400" dirty="0">
                <a:latin typeface="+mj-lt"/>
              </a:rPr>
              <a:t>dont les marchandises ne sont pas enregistrées dans les sources officielles </a:t>
            </a:r>
            <a:r>
              <a:rPr lang="fr-FR" sz="2400" dirty="0" smtClean="0">
                <a:latin typeface="+mj-lt"/>
              </a:rPr>
              <a:t>et faisant une transaction est enquêté au cours de la période d’enquête (2 semaines)</a:t>
            </a:r>
          </a:p>
          <a:p>
            <a:pPr marL="800100" lvl="1" indent="-342900" algn="just">
              <a:buClr>
                <a:srgbClr val="2011DD"/>
              </a:buClr>
              <a:buFont typeface="Arial" pitchFamily="34" charset="0"/>
              <a:buChar char="•"/>
              <a:defRPr/>
            </a:pPr>
            <a:r>
              <a:rPr lang="fr-FR" sz="2400" dirty="0" smtClean="0"/>
              <a:t>Pour </a:t>
            </a:r>
            <a:r>
              <a:rPr lang="fr-FR" sz="2400" dirty="0"/>
              <a:t>les postes formels contrôlés par la Douane, seuls les agents économiques dont la transaction n’a pas fait objet d’enregistrement par la douane seront interviewés</a:t>
            </a:r>
            <a:r>
              <a:rPr lang="fr-FR" sz="2400" dirty="0" smtClean="0"/>
              <a:t>. </a:t>
            </a:r>
          </a:p>
          <a:p>
            <a:pPr marL="800100" lvl="1" indent="-342900" algn="just">
              <a:buClr>
                <a:srgbClr val="2011DD"/>
              </a:buClr>
              <a:buFont typeface="Arial" pitchFamily="34" charset="0"/>
              <a:buChar char="•"/>
              <a:defRPr/>
            </a:pPr>
            <a:r>
              <a:rPr lang="fr-FR" sz="2400" dirty="0" smtClean="0"/>
              <a:t>Pour </a:t>
            </a:r>
            <a:r>
              <a:rPr lang="fr-FR" sz="2400" dirty="0"/>
              <a:t>les postes informels et formels contrôlés par les gendarmes et ou la police, tous les agents économiques effectuant des transactions sont </a:t>
            </a:r>
            <a:r>
              <a:rPr lang="fr-FR" sz="2400" dirty="0" smtClean="0"/>
              <a:t>enquêtés puisque les marchandises qui passent par ces frontières ne sont pas enregistrées dans les registres douanières</a:t>
            </a:r>
            <a:endParaRPr lang="fr-FR" sz="2400"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cSld>
  <p:clrMapOvr>
    <a:masterClrMapping/>
  </p:clrMapOvr>
  <p:transition spd="slow">
    <p:fad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59" y="-27384"/>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rganigramme : Connecteur 30"/>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2011DD"/>
                </a:solidFill>
                <a:latin typeface="Arial Black" panose="020B0A04020102020204" pitchFamily="34" charset="0"/>
              </a:rPr>
              <a:t>4</a:t>
            </a:r>
          </a:p>
        </p:txBody>
      </p:sp>
      <mc:AlternateContent xmlns:mc="http://schemas.openxmlformats.org/markup-compatibility/2006" xmlns:a14="http://schemas.microsoft.com/office/drawing/2010/main">
        <mc:Choice Requires="a14">
          <p:sp>
            <p:nvSpPr>
              <p:cNvPr id="32" name="ZoneTexte 31"/>
              <p:cNvSpPr txBox="1"/>
              <p:nvPr/>
            </p:nvSpPr>
            <p:spPr>
              <a:xfrm>
                <a:off x="-267344" y="648897"/>
                <a:ext cx="9324528" cy="5405582"/>
              </a:xfrm>
              <a:prstGeom prst="rect">
                <a:avLst/>
              </a:prstGeom>
              <a:noFill/>
            </p:spPr>
            <p:txBody>
              <a:bodyPr wrap="square">
                <a:spAutoFit/>
              </a:bodyPr>
              <a:lstStyle/>
              <a:p>
                <a:pPr>
                  <a:lnSpc>
                    <a:spcPct val="150000"/>
                  </a:lnSpc>
                  <a:buClr>
                    <a:srgbClr val="2011DD"/>
                  </a:buClr>
                  <a:defRPr/>
                </a:pPr>
                <a:r>
                  <a:rPr lang="fr-FR" sz="2400" b="1" i="1" dirty="0" smtClean="0"/>
                  <a:t>     III.2</a:t>
                </a:r>
                <a:r>
                  <a:rPr lang="fr-FR" sz="2400" b="1" i="1" dirty="0"/>
                  <a:t>. Extrapolation</a:t>
                </a:r>
                <a:endParaRPr lang="fr-FR" sz="2400" b="1" i="1" dirty="0" smtClean="0"/>
              </a:p>
              <a:p>
                <a:pPr marL="800100" lvl="1" indent="-342900" algn="just">
                  <a:buClr>
                    <a:srgbClr val="2011DD"/>
                  </a:buClr>
                  <a:buFont typeface="Wingdings" panose="05000000000000000000" pitchFamily="2" charset="2"/>
                  <a:buChar char="Ä"/>
                  <a:defRPr/>
                </a:pPr>
                <a:r>
                  <a:rPr lang="fr-FR" sz="2400" b="1" i="1" dirty="0">
                    <a:latin typeface="Book Antiqua" panose="02040602050305030304" pitchFamily="18" charset="0"/>
                  </a:rPr>
                  <a:t>La valeur pour l’année du produit h déclaré par un enquêté i, au poste frontalier k par l’agent j</a:t>
                </a:r>
                <a:r>
                  <a:rPr lang="fr-FR" sz="2400" b="1" i="1" dirty="0" smtClean="0">
                    <a:latin typeface="Book Antiqua" panose="02040602050305030304" pitchFamily="18" charset="0"/>
                  </a:rPr>
                  <a:t>.</a:t>
                </a:r>
              </a:p>
              <a:p>
                <a:pPr lvl="1" algn="just">
                  <a:buClr>
                    <a:srgbClr val="2011DD"/>
                  </a:buClr>
                  <a:defRPr/>
                </a:pPr>
                <a:endParaRPr lang="fr-FR" sz="800" b="1" i="1" dirty="0">
                  <a:latin typeface="Book Antiqua" panose="02040602050305030304" pitchFamily="18" charset="0"/>
                </a:endParaRPr>
              </a:p>
              <a:p>
                <a:pPr lvl="1" algn="just">
                  <a:lnSpc>
                    <a:spcPct val="150000"/>
                  </a:lnSpc>
                  <a:buClr>
                    <a:srgbClr val="2011DD"/>
                  </a:buClr>
                  <a:defRPr/>
                </a:pPr>
                <a14:m>
                  <m:oMathPara xmlns:m="http://schemas.openxmlformats.org/officeDocument/2006/math">
                    <m:oMathParaPr>
                      <m:jc m:val="centerGroup"/>
                    </m:oMathParaPr>
                    <m:oMath xmlns:m="http://schemas.openxmlformats.org/officeDocument/2006/math">
                      <m:sSubSup>
                        <m:sSubSupPr>
                          <m:ctrlPr>
                            <a:rPr lang="fr-FR" b="1" i="1">
                              <a:latin typeface="Cambria Math"/>
                            </a:rPr>
                          </m:ctrlPr>
                        </m:sSubSupPr>
                        <m:e>
                          <m:r>
                            <a:rPr lang="fr-FR" b="1" i="1">
                              <a:latin typeface="Cambria Math"/>
                            </a:rPr>
                            <m:t>𝑽</m:t>
                          </m:r>
                        </m:e>
                        <m:sub>
                          <m:r>
                            <a:rPr lang="fr-FR" b="1" i="1">
                              <a:latin typeface="Cambria Math"/>
                            </a:rPr>
                            <m:t>𝒂𝒌</m:t>
                          </m:r>
                        </m:sub>
                        <m:sup>
                          <m:r>
                            <a:rPr lang="fr-FR" b="1" i="1">
                              <a:latin typeface="Cambria Math"/>
                            </a:rPr>
                            <m:t>𝒊𝒋𝒎</m:t>
                          </m:r>
                        </m:sup>
                      </m:sSubSup>
                      <m:r>
                        <a:rPr lang="fr-FR" b="1" i="1">
                          <a:latin typeface="Cambria Math"/>
                        </a:rPr>
                        <m:t>=</m:t>
                      </m:r>
                      <m:sSubSup>
                        <m:sSubSupPr>
                          <m:ctrlPr>
                            <a:rPr lang="fr-FR" b="1" i="1">
                              <a:latin typeface="Cambria Math"/>
                            </a:rPr>
                          </m:ctrlPr>
                        </m:sSubSupPr>
                        <m:e>
                          <m:r>
                            <a:rPr lang="fr-FR" b="1" i="1">
                              <a:latin typeface="Cambria Math"/>
                            </a:rPr>
                            <m:t>𝑻</m:t>
                          </m:r>
                        </m:e>
                        <m:sub>
                          <m:r>
                            <a:rPr lang="fr-FR" b="1" i="1">
                              <a:latin typeface="Cambria Math"/>
                            </a:rPr>
                            <m:t>𝒂𝒌</m:t>
                          </m:r>
                        </m:sub>
                        <m:sup>
                          <m:r>
                            <a:rPr lang="fr-FR" b="1" i="1">
                              <a:latin typeface="Cambria Math"/>
                            </a:rPr>
                            <m:t>𝒊𝒋</m:t>
                          </m:r>
                        </m:sup>
                      </m:sSubSup>
                      <m:r>
                        <a:rPr lang="fr-FR" b="1" i="1" smtClean="0">
                          <a:solidFill>
                            <a:schemeClr val="tx1"/>
                          </a:solidFill>
                          <a:latin typeface="Cambria Math" panose="02040503050406030204" pitchFamily="18" charset="0"/>
                        </a:rPr>
                        <m:t>∗</m:t>
                      </m:r>
                      <m:sSubSup>
                        <m:sSubSupPr>
                          <m:ctrlPr>
                            <a:rPr lang="fr-FR" b="1" i="1">
                              <a:solidFill>
                                <a:schemeClr val="tx1"/>
                              </a:solidFill>
                              <a:latin typeface="Cambria Math"/>
                            </a:rPr>
                          </m:ctrlPr>
                        </m:sSubSupPr>
                        <m:e>
                          <m:r>
                            <a:rPr lang="fr-FR" b="1" i="1">
                              <a:solidFill>
                                <a:schemeClr val="tx1"/>
                              </a:solidFill>
                              <a:latin typeface="Cambria Math"/>
                            </a:rPr>
                            <m:t>𝑽</m:t>
                          </m:r>
                        </m:e>
                        <m:sub>
                          <m:r>
                            <a:rPr lang="fr-FR" b="1" i="1">
                              <a:solidFill>
                                <a:schemeClr val="tx1"/>
                              </a:solidFill>
                              <a:latin typeface="Cambria Math"/>
                            </a:rPr>
                            <m:t>𝒐𝒌</m:t>
                          </m:r>
                        </m:sub>
                        <m:sup>
                          <m:r>
                            <a:rPr lang="fr-FR" b="1" i="1">
                              <a:solidFill>
                                <a:schemeClr val="tx1"/>
                              </a:solidFill>
                              <a:latin typeface="Cambria Math"/>
                            </a:rPr>
                            <m:t>𝒊𝒋</m:t>
                          </m:r>
                        </m:sup>
                      </m:sSubSup>
                      <m:r>
                        <a:rPr lang="fr-FR" b="1" i="1">
                          <a:latin typeface="Cambria Math"/>
                        </a:rPr>
                        <m:t>∗</m:t>
                      </m:r>
                      <m:sSubSup>
                        <m:sSubSupPr>
                          <m:ctrlPr>
                            <a:rPr lang="fr-FR" b="1" i="1">
                              <a:latin typeface="Cambria Math"/>
                            </a:rPr>
                          </m:ctrlPr>
                        </m:sSubSupPr>
                        <m:e>
                          <m:r>
                            <a:rPr lang="fr-FR" b="1" i="1">
                              <a:latin typeface="Cambria Math"/>
                            </a:rPr>
                            <m:t>𝒇</m:t>
                          </m:r>
                        </m:e>
                        <m:sub>
                          <m:r>
                            <a:rPr lang="fr-FR" b="1" i="1">
                              <a:latin typeface="Cambria Math"/>
                            </a:rPr>
                            <m:t>𝒌</m:t>
                          </m:r>
                        </m:sub>
                        <m:sup>
                          <m:r>
                            <a:rPr lang="fr-FR" b="1" i="1">
                              <a:latin typeface="Cambria Math"/>
                            </a:rPr>
                            <m:t>𝒉</m:t>
                          </m:r>
                        </m:sup>
                      </m:sSubSup>
                    </m:oMath>
                  </m:oMathPara>
                </a14:m>
                <a:endParaRPr lang="fr-FR" b="1" i="1" dirty="0" smtClean="0"/>
              </a:p>
              <a:p>
                <a:pPr lvl="1" algn="just">
                  <a:lnSpc>
                    <a:spcPct val="150000"/>
                  </a:lnSpc>
                  <a:buClr>
                    <a:srgbClr val="2011DD"/>
                  </a:buClr>
                  <a:defRPr/>
                </a:pPr>
                <a:r>
                  <a:rPr lang="fr-FR" sz="1000" b="1" i="1" dirty="0" smtClean="0"/>
                  <a:t> </a:t>
                </a:r>
              </a:p>
              <a:p>
                <a:pPr lvl="1" algn="just">
                  <a:buClr>
                    <a:srgbClr val="2011DD"/>
                  </a:buClr>
                  <a:defRPr/>
                </a:pPr>
                <a14:m>
                  <m:oMath xmlns:m="http://schemas.openxmlformats.org/officeDocument/2006/math">
                    <m:sSubSup>
                      <m:sSubSupPr>
                        <m:ctrlPr>
                          <a:rPr lang="fr-FR" sz="2000" b="1" i="1">
                            <a:latin typeface="Cambria Math"/>
                          </a:rPr>
                        </m:ctrlPr>
                      </m:sSubSupPr>
                      <m:e>
                        <m:r>
                          <a:rPr lang="fr-FR" sz="2000" b="1" i="1">
                            <a:latin typeface="Cambria Math" panose="02040503050406030204" pitchFamily="18" charset="0"/>
                          </a:rPr>
                          <m:t>𝑽</m:t>
                        </m:r>
                      </m:e>
                      <m:sub>
                        <m:r>
                          <a:rPr lang="fr-FR" sz="2000" b="1" i="1">
                            <a:latin typeface="Cambria Math" panose="02040503050406030204" pitchFamily="18" charset="0"/>
                          </a:rPr>
                          <m:t>𝒐𝒌</m:t>
                        </m:r>
                      </m:sub>
                      <m:sup>
                        <m:r>
                          <a:rPr lang="fr-FR" sz="2000" b="1" i="1">
                            <a:latin typeface="Cambria Math" panose="02040503050406030204" pitchFamily="18" charset="0"/>
                          </a:rPr>
                          <m:t>𝒊𝒋</m:t>
                        </m:r>
                      </m:sup>
                    </m:sSubSup>
                  </m:oMath>
                </a14:m>
                <a:r>
                  <a:rPr lang="fr-FR" sz="2000" i="1" dirty="0" smtClean="0">
                    <a:latin typeface="Cambria Math" panose="02040503050406030204" pitchFamily="18" charset="0"/>
                  </a:rPr>
                  <a:t> :  </a:t>
                </a:r>
                <a:r>
                  <a:rPr lang="fr-FR" sz="2000" i="1" dirty="0">
                    <a:latin typeface="Cambria Math" panose="02040503050406030204" pitchFamily="18" charset="0"/>
                  </a:rPr>
                  <a:t>Valeur brute du produit déclarée par l’enquêté i à l’agent j au poste frontalier </a:t>
                </a:r>
                <a:r>
                  <a:rPr lang="fr-FR" sz="2000" i="1" dirty="0" smtClean="0">
                    <a:latin typeface="Cambria Math" panose="02040503050406030204" pitchFamily="18" charset="0"/>
                  </a:rPr>
                  <a:t>k</a:t>
                </a:r>
                <a:endParaRPr lang="fr-FR" sz="2000" i="1" dirty="0">
                  <a:latin typeface="Cambria Math" panose="02040503050406030204" pitchFamily="18" charset="0"/>
                </a:endParaRPr>
              </a:p>
              <a:p>
                <a:pPr lvl="1" algn="just">
                  <a:buClr>
                    <a:srgbClr val="2011DD"/>
                  </a:buClr>
                  <a:defRPr/>
                </a:pPr>
                <a:endParaRPr lang="fr-FR" sz="2000" i="1" dirty="0">
                  <a:latin typeface="Cambria Math" panose="02040503050406030204" pitchFamily="18" charset="0"/>
                </a:endParaRPr>
              </a:p>
              <a:p>
                <a:pPr lvl="1" algn="just">
                  <a:buClr>
                    <a:srgbClr val="2011DD"/>
                  </a:buClr>
                  <a:defRPr/>
                </a:pPr>
                <a14:m>
                  <m:oMath xmlns:m="http://schemas.openxmlformats.org/officeDocument/2006/math">
                    <m:sSubSup>
                      <m:sSubSupPr>
                        <m:ctrlPr>
                          <a:rPr lang="fr-FR" sz="2000" b="1" i="1">
                            <a:latin typeface="Cambria Math"/>
                          </a:rPr>
                        </m:ctrlPr>
                      </m:sSubSupPr>
                      <m:e>
                        <m:r>
                          <a:rPr lang="fr-FR" sz="2000" b="1" i="1">
                            <a:latin typeface="Cambria Math" panose="02040503050406030204" pitchFamily="18" charset="0"/>
                          </a:rPr>
                          <m:t>𝒇</m:t>
                        </m:r>
                      </m:e>
                      <m:sub>
                        <m:r>
                          <a:rPr lang="fr-FR" sz="2000" b="1" i="1">
                            <a:latin typeface="Cambria Math" panose="02040503050406030204" pitchFamily="18" charset="0"/>
                          </a:rPr>
                          <m:t>𝒌</m:t>
                        </m:r>
                      </m:sub>
                      <m:sup>
                        <m:r>
                          <a:rPr lang="fr-FR" sz="2000" b="1" i="1">
                            <a:latin typeface="Cambria Math" panose="02040503050406030204" pitchFamily="18" charset="0"/>
                          </a:rPr>
                          <m:t>𝒉</m:t>
                        </m:r>
                      </m:sup>
                    </m:sSubSup>
                    <m:r>
                      <a:rPr lang="fr-FR" sz="2000" b="1" i="1">
                        <a:latin typeface="Cambria Math" panose="02040503050406030204" pitchFamily="18" charset="0"/>
                      </a:rPr>
                      <m:t>=</m:t>
                    </m:r>
                    <m:f>
                      <m:fPr>
                        <m:type m:val="skw"/>
                        <m:ctrlPr>
                          <a:rPr lang="fr-FR" sz="2000" b="1" i="1">
                            <a:latin typeface="Cambria Math"/>
                          </a:rPr>
                        </m:ctrlPr>
                      </m:fPr>
                      <m:num>
                        <m:sSub>
                          <m:sSubPr>
                            <m:ctrlPr>
                              <a:rPr lang="fr-FR" sz="2000" b="1" i="1">
                                <a:latin typeface="Cambria Math"/>
                              </a:rPr>
                            </m:ctrlPr>
                          </m:sSubPr>
                          <m:e>
                            <m:r>
                              <a:rPr lang="fr-FR" sz="2000" b="1" i="0">
                                <a:latin typeface="Cambria Math" panose="02040503050406030204" pitchFamily="18" charset="0"/>
                              </a:rPr>
                              <m:t>𝐧</m:t>
                            </m:r>
                          </m:e>
                          <m:sub>
                            <m:r>
                              <a:rPr lang="fr-FR" sz="2000" b="1" i="0">
                                <a:latin typeface="Cambria Math" panose="02040503050406030204" pitchFamily="18" charset="0"/>
                              </a:rPr>
                              <m:t>𝐡</m:t>
                            </m:r>
                          </m:sub>
                        </m:sSub>
                      </m:num>
                      <m:den>
                        <m:r>
                          <a:rPr lang="fr-FR" sz="2000" b="1" i="0">
                            <a:latin typeface="Cambria Math" panose="02040503050406030204" pitchFamily="18" charset="0"/>
                          </a:rPr>
                          <m:t>𝟏𝟐</m:t>
                        </m:r>
                      </m:den>
                    </m:f>
                  </m:oMath>
                </a14:m>
                <a:r>
                  <a:rPr lang="fr-FR" sz="2000" i="1" dirty="0" smtClean="0">
                    <a:latin typeface="Cambria Math" panose="02040503050406030204" pitchFamily="18" charset="0"/>
                  </a:rPr>
                  <a:t> : </a:t>
                </a:r>
                <a:r>
                  <a:rPr lang="fr-FR" sz="2000" i="1" dirty="0">
                    <a:latin typeface="Cambria Math" panose="02040503050406030204" pitchFamily="18" charset="0"/>
                  </a:rPr>
                  <a:t>F</a:t>
                </a:r>
                <a:r>
                  <a:rPr lang="fr-FR" sz="2000" i="1" dirty="0" smtClean="0">
                    <a:latin typeface="Cambria Math" panose="02040503050406030204" pitchFamily="18" charset="0"/>
                  </a:rPr>
                  <a:t>réquence </a:t>
                </a:r>
                <a:r>
                  <a:rPr lang="fr-FR" sz="2000" i="1" dirty="0">
                    <a:latin typeface="Cambria Math" panose="02040503050406030204" pitchFamily="18" charset="0"/>
                  </a:rPr>
                  <a:t>d’observation du produit </a:t>
                </a:r>
                <a:r>
                  <a:rPr lang="fr-FR" sz="2000" i="1" dirty="0" smtClean="0">
                    <a:latin typeface="Cambria Math" panose="02040503050406030204" pitchFamily="18" charset="0"/>
                  </a:rPr>
                  <a:t>h déclaré </a:t>
                </a:r>
                <a:r>
                  <a:rPr lang="fr-FR" sz="2000" i="1" dirty="0">
                    <a:latin typeface="Cambria Math" panose="02040503050406030204" pitchFamily="18" charset="0"/>
                  </a:rPr>
                  <a:t>par les responsables </a:t>
                </a:r>
                <a:r>
                  <a:rPr lang="fr-FR" sz="2000" i="1" dirty="0" smtClean="0">
                    <a:latin typeface="Cambria Math" panose="02040503050406030204" pitchFamily="18" charset="0"/>
                  </a:rPr>
                  <a:t>locaux   </a:t>
                </a:r>
                <a:r>
                  <a:rPr lang="fr-FR" sz="2000" i="1" dirty="0">
                    <a:latin typeface="Cambria Math" panose="02040503050406030204" pitchFamily="18" charset="0"/>
                  </a:rPr>
                  <a:t>au poste frontalier k. </a:t>
                </a:r>
                <a14:m>
                  <m:oMath xmlns:m="http://schemas.openxmlformats.org/officeDocument/2006/math">
                    <m:sSub>
                      <m:sSubPr>
                        <m:ctrlPr>
                          <a:rPr lang="fr-FR" sz="2000" b="1" i="1">
                            <a:latin typeface="Cambria Math"/>
                          </a:rPr>
                        </m:ctrlPr>
                      </m:sSubPr>
                      <m:e>
                        <m:r>
                          <a:rPr lang="fr-FR" sz="2000" b="1" i="1">
                            <a:latin typeface="Cambria Math"/>
                          </a:rPr>
                          <m:t>𝑛</m:t>
                        </m:r>
                      </m:e>
                      <m:sub>
                        <m:r>
                          <a:rPr lang="fr-FR" sz="2000" b="1" i="1">
                            <a:latin typeface="Cambria Math"/>
                          </a:rPr>
                          <m:t>h</m:t>
                        </m:r>
                      </m:sub>
                    </m:sSub>
                    <m:r>
                      <a:rPr lang="fr-FR" sz="2000" i="1">
                        <a:latin typeface="Cambria Math" panose="02040503050406030204" pitchFamily="18" charset="0"/>
                      </a:rPr>
                      <m:t> </m:t>
                    </m:r>
                  </m:oMath>
                </a14:m>
                <a:r>
                  <a:rPr lang="fr-FR" sz="2000" i="1" dirty="0">
                    <a:latin typeface="Cambria Math" panose="02040503050406030204" pitchFamily="18" charset="0"/>
                  </a:rPr>
                  <a:t>est le nombre de mois </a:t>
                </a:r>
                <a14:m>
                  <m:oMath xmlns:m="http://schemas.openxmlformats.org/officeDocument/2006/math">
                    <m:r>
                      <a:rPr lang="fr-FR" sz="2000" i="1">
                        <a:latin typeface="Cambria Math" panose="02040503050406030204" pitchFamily="18" charset="0"/>
                      </a:rPr>
                      <m:t> </m:t>
                    </m:r>
                  </m:oMath>
                </a14:m>
                <a:r>
                  <a:rPr lang="fr-FR" sz="2000" i="1" dirty="0">
                    <a:latin typeface="Cambria Math" panose="02040503050406030204" pitchFamily="18" charset="0"/>
                  </a:rPr>
                  <a:t>où le produit </a:t>
                </a:r>
                <a:r>
                  <a:rPr lang="fr-FR" sz="2000" i="1" dirty="0" smtClean="0">
                    <a:latin typeface="Cambria Math" panose="02040503050406030204" pitchFamily="18" charset="0"/>
                  </a:rPr>
                  <a:t>h </a:t>
                </a:r>
                <a:r>
                  <a:rPr lang="fr-FR" sz="2000" i="1" dirty="0">
                    <a:latin typeface="Cambria Math" panose="02040503050406030204" pitchFamily="18" charset="0"/>
                  </a:rPr>
                  <a:t>est observé dans </a:t>
                </a:r>
                <a:r>
                  <a:rPr lang="fr-FR" sz="2000" i="1" dirty="0" smtClean="0">
                    <a:latin typeface="Cambria Math" panose="02040503050406030204" pitchFamily="18" charset="0"/>
                  </a:rPr>
                  <a:t>l’année</a:t>
                </a:r>
              </a:p>
              <a:p>
                <a:pPr lvl="1" algn="just">
                  <a:buClr>
                    <a:srgbClr val="2011DD"/>
                  </a:buClr>
                  <a:defRPr/>
                </a:pPr>
                <a:endParaRPr lang="fr-FR" sz="2000" i="1" dirty="0" smtClean="0">
                  <a:latin typeface="Cambria Math" panose="02040503050406030204" pitchFamily="18" charset="0"/>
                </a:endParaRPr>
              </a:p>
              <a:p>
                <a:pPr lvl="1" algn="just">
                  <a:buClr>
                    <a:srgbClr val="2011DD"/>
                  </a:buClr>
                  <a:defRPr/>
                </a:pPr>
                <a14:m>
                  <m:oMath xmlns:m="http://schemas.openxmlformats.org/officeDocument/2006/math">
                    <m:sSubSup>
                      <m:sSubSupPr>
                        <m:ctrlPr>
                          <a:rPr lang="fr-FR" sz="2000" b="1" i="1">
                            <a:latin typeface="Cambria Math"/>
                          </a:rPr>
                        </m:ctrlPr>
                      </m:sSubSupPr>
                      <m:e>
                        <m:r>
                          <a:rPr lang="fr-FR" sz="2000" b="1" i="0">
                            <a:latin typeface="Cambria Math" panose="02040503050406030204" pitchFamily="18" charset="0"/>
                          </a:rPr>
                          <m:t>𝐓</m:t>
                        </m:r>
                      </m:e>
                      <m:sub>
                        <m:r>
                          <a:rPr lang="fr-FR" sz="2000" b="1" i="0">
                            <a:latin typeface="Cambria Math" panose="02040503050406030204" pitchFamily="18" charset="0"/>
                          </a:rPr>
                          <m:t>𝐚𝐤</m:t>
                        </m:r>
                      </m:sub>
                      <m:sup>
                        <m:r>
                          <a:rPr lang="fr-FR" sz="2000" b="1" i="0">
                            <a:latin typeface="Cambria Math" panose="02040503050406030204" pitchFamily="18" charset="0"/>
                          </a:rPr>
                          <m:t>𝐢𝐣</m:t>
                        </m:r>
                      </m:sup>
                    </m:sSubSup>
                  </m:oMath>
                </a14:m>
                <a:r>
                  <a:rPr lang="fr-FR" sz="2000" b="1" i="1" dirty="0" smtClean="0">
                    <a:latin typeface="Cambria Math" panose="02040503050406030204" pitchFamily="18" charset="0"/>
                  </a:rPr>
                  <a:t> : </a:t>
                </a:r>
                <a:r>
                  <a:rPr lang="fr-FR" sz="2000" i="1" dirty="0">
                    <a:latin typeface="Cambria Math" panose="02040503050406030204" pitchFamily="18" charset="0"/>
                  </a:rPr>
                  <a:t>Nombre de transactions annuelles de l’enquêté i mesuré par l’agent j au poste frontalier k</a:t>
                </a:r>
              </a:p>
            </p:txBody>
          </p:sp>
        </mc:Choice>
        <mc:Fallback xmlns="">
          <p:sp>
            <p:nvSpPr>
              <p:cNvPr id="32" name="ZoneTexte 31"/>
              <p:cNvSpPr txBox="1">
                <a:spLocks noRot="1" noChangeAspect="1" noMove="1" noResize="1" noEditPoints="1" noAdjustHandles="1" noChangeArrowheads="1" noChangeShapeType="1" noTextEdit="1"/>
              </p:cNvSpPr>
              <p:nvPr/>
            </p:nvSpPr>
            <p:spPr>
              <a:xfrm>
                <a:off x="-267344" y="648897"/>
                <a:ext cx="9324528" cy="5405582"/>
              </a:xfrm>
              <a:prstGeom prst="rect">
                <a:avLst/>
              </a:prstGeom>
              <a:blipFill>
                <a:blip r:embed="rId5"/>
                <a:stretch>
                  <a:fillRect r="-980"/>
                </a:stretch>
              </a:blipFill>
            </p:spPr>
            <p:txBody>
              <a:bodyPr/>
              <a:lstStyle/>
              <a:p>
                <a:r>
                  <a:rPr lang="fr-FR">
                    <a:noFill/>
                  </a:rPr>
                  <a:t> </a:t>
                </a:r>
              </a:p>
            </p:txBody>
          </p:sp>
        </mc:Fallback>
      </mc:AlternateContent>
      <p:sp>
        <p:nvSpPr>
          <p:cNvPr id="33" name="Organigramme : Terminateur 32"/>
          <p:cNvSpPr/>
          <p:nvPr/>
        </p:nvSpPr>
        <p:spPr>
          <a:xfrm>
            <a:off x="161056" y="44626"/>
            <a:ext cx="5491063" cy="604271"/>
          </a:xfrm>
          <a:prstGeom prst="flowChartTerminator">
            <a:avLst/>
          </a:prstGeom>
          <a:blipFill>
            <a:blip r:embed="rId6"/>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
        <p:nvSpPr>
          <p:cNvPr id="2" name="Rectangle 1"/>
          <p:cNvSpPr/>
          <p:nvPr/>
        </p:nvSpPr>
        <p:spPr>
          <a:xfrm>
            <a:off x="2771800" y="2060848"/>
            <a:ext cx="2880319" cy="72008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3372984335"/>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5059" y="-27384"/>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1" name="Organigramme : Connecteur 30"/>
          <p:cNvSpPr/>
          <p:nvPr/>
        </p:nvSpPr>
        <p:spPr>
          <a:xfrm>
            <a:off x="8049072" y="6339751"/>
            <a:ext cx="1008112" cy="366712"/>
          </a:xfrm>
          <a:prstGeom prst="flowChartConnector">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a:solidFill>
                  <a:srgbClr val="2011DD"/>
                </a:solidFill>
                <a:latin typeface="Arial Black" panose="020B0A04020102020204" pitchFamily="34" charset="0"/>
              </a:rPr>
              <a:t>4</a:t>
            </a:r>
          </a:p>
        </p:txBody>
      </p:sp>
      <mc:AlternateContent xmlns:mc="http://schemas.openxmlformats.org/markup-compatibility/2006">
        <mc:Choice xmlns:a14="http://schemas.microsoft.com/office/drawing/2010/main" Requires="a14">
          <p:sp>
            <p:nvSpPr>
              <p:cNvPr id="32" name="ZoneTexte 31"/>
              <p:cNvSpPr txBox="1"/>
              <p:nvPr/>
            </p:nvSpPr>
            <p:spPr>
              <a:xfrm>
                <a:off x="44098" y="686902"/>
                <a:ext cx="9324528" cy="5143203"/>
              </a:xfrm>
              <a:prstGeom prst="rect">
                <a:avLst/>
              </a:prstGeom>
              <a:noFill/>
            </p:spPr>
            <p:txBody>
              <a:bodyPr wrap="square">
                <a:spAutoFit/>
              </a:bodyPr>
              <a:lstStyle/>
              <a:p>
                <a:pPr>
                  <a:lnSpc>
                    <a:spcPct val="150000"/>
                  </a:lnSpc>
                  <a:buClr>
                    <a:srgbClr val="2011DD"/>
                  </a:buClr>
                  <a:defRPr/>
                </a:pPr>
                <a:r>
                  <a:rPr lang="fr-FR" sz="2400" b="1" i="1" dirty="0" smtClean="0"/>
                  <a:t> </a:t>
                </a:r>
                <a:r>
                  <a:rPr lang="fr-FR" sz="2400" b="1" i="1" dirty="0" smtClean="0"/>
                  <a:t>III.2</a:t>
                </a:r>
                <a:r>
                  <a:rPr lang="fr-FR" sz="2400" b="1" i="1" dirty="0"/>
                  <a:t>. Extrapolation</a:t>
                </a:r>
                <a:endParaRPr lang="fr-FR" sz="2400" b="1" i="1" dirty="0" smtClean="0"/>
              </a:p>
              <a:p>
                <a:pPr marL="800100" lvl="1" indent="-342900" algn="just">
                  <a:buClr>
                    <a:srgbClr val="2011DD"/>
                  </a:buClr>
                  <a:buFont typeface="Wingdings" panose="05000000000000000000" pitchFamily="2" charset="2"/>
                  <a:buChar char="Ä"/>
                  <a:defRPr/>
                </a:pPr>
                <a:r>
                  <a:rPr lang="fr-FR" sz="2400" b="1" i="1" dirty="0" smtClean="0">
                    <a:latin typeface="Book Antiqua" panose="02040602050305030304" pitchFamily="18" charset="0"/>
                  </a:rPr>
                  <a:t>Le nombre </a:t>
                </a:r>
                <a:r>
                  <a:rPr lang="fr-FR" sz="2400" b="1" i="1" dirty="0">
                    <a:latin typeface="Book Antiqua" panose="02040602050305030304" pitchFamily="18" charset="0"/>
                  </a:rPr>
                  <a:t>de transactions annuelles de l’enquêté i mesuré par l’agent j au poste frontalier k </a:t>
                </a:r>
                <a14:m>
                  <m:oMath xmlns:m="http://schemas.openxmlformats.org/officeDocument/2006/math">
                    <m:sSubSup>
                      <m:sSubSupPr>
                        <m:ctrlPr>
                          <a:rPr lang="fr-FR" sz="2400" b="1" i="1">
                            <a:latin typeface="Cambria Math"/>
                          </a:rPr>
                        </m:ctrlPr>
                      </m:sSubSupPr>
                      <m:e>
                        <m:r>
                          <a:rPr lang="fr-FR" sz="2400" b="1" i="1">
                            <a:latin typeface="Cambria Math"/>
                          </a:rPr>
                          <m:t>: </m:t>
                        </m:r>
                        <m:r>
                          <a:rPr lang="fr-FR" sz="2400" b="1" i="1">
                            <a:latin typeface="Cambria Math"/>
                          </a:rPr>
                          <m:t>𝑇</m:t>
                        </m:r>
                      </m:e>
                      <m:sub>
                        <m:r>
                          <a:rPr lang="fr-FR" sz="2400" b="1" i="1">
                            <a:latin typeface="Cambria Math"/>
                          </a:rPr>
                          <m:t>𝑎𝑘</m:t>
                        </m:r>
                      </m:sub>
                      <m:sup>
                        <m:r>
                          <a:rPr lang="fr-FR" sz="2400" b="1" i="1">
                            <a:latin typeface="Cambria Math"/>
                          </a:rPr>
                          <m:t>𝑖𝑗</m:t>
                        </m:r>
                      </m:sup>
                    </m:sSubSup>
                  </m:oMath>
                </a14:m>
                <a:endParaRPr lang="fr-FR" sz="2400" b="1" i="1" dirty="0" smtClean="0">
                  <a:latin typeface="Book Antiqua" panose="02040602050305030304" pitchFamily="18" charset="0"/>
                </a:endParaRPr>
              </a:p>
              <a:p>
                <a:pPr lvl="1" algn="just">
                  <a:buClr>
                    <a:srgbClr val="2011DD"/>
                  </a:buClr>
                  <a:defRPr/>
                </a:pPr>
                <a:endParaRPr lang="fr-FR" sz="1200" b="1" i="1" dirty="0">
                  <a:latin typeface="Book Antiqua" panose="02040602050305030304" pitchFamily="18" charset="0"/>
                </a:endParaRPr>
              </a:p>
              <a:p>
                <a:pPr lvl="1" algn="just">
                  <a:buClr>
                    <a:srgbClr val="2011DD"/>
                  </a:buClr>
                  <a:defRPr/>
                </a:pPr>
                <a14:m>
                  <m:oMathPara xmlns:m="http://schemas.openxmlformats.org/officeDocument/2006/math">
                    <m:oMathParaPr>
                      <m:jc m:val="left"/>
                    </m:oMathParaPr>
                    <m:oMath xmlns:m="http://schemas.openxmlformats.org/officeDocument/2006/math">
                      <m:sSubSup>
                        <m:sSubSupPr>
                          <m:ctrlPr>
                            <a:rPr lang="fr-FR" sz="1600" i="1">
                              <a:latin typeface="Cambria Math"/>
                            </a:rPr>
                          </m:ctrlPr>
                        </m:sSubSupPr>
                        <m:e>
                          <m:r>
                            <a:rPr lang="fr-FR" sz="1200" i="1">
                              <a:latin typeface="Cambria Math"/>
                            </a:rPr>
                            <m:t>𝑇</m:t>
                          </m:r>
                        </m:e>
                        <m:sub>
                          <m:r>
                            <a:rPr lang="fr-FR" sz="1200" i="1">
                              <a:latin typeface="Cambria Math"/>
                            </a:rPr>
                            <m:t>𝑎𝑘</m:t>
                          </m:r>
                        </m:sub>
                        <m:sup>
                          <m:r>
                            <a:rPr lang="fr-FR" sz="1200" i="1">
                              <a:latin typeface="Cambria Math"/>
                            </a:rPr>
                            <m:t>𝑖𝑗</m:t>
                          </m:r>
                        </m:sup>
                      </m:sSubSup>
                      <m:r>
                        <a:rPr lang="fr-FR" sz="1200" i="1">
                          <a:latin typeface="Cambria Math"/>
                        </a:rPr>
                        <m:t>=</m:t>
                      </m:r>
                      <m:d>
                        <m:dPr>
                          <m:begChr m:val="{"/>
                          <m:endChr m:val=""/>
                          <m:ctrlPr>
                            <a:rPr lang="fr-FR" sz="1600" i="1">
                              <a:latin typeface="Cambria Math"/>
                            </a:rPr>
                          </m:ctrlPr>
                        </m:dPr>
                        <m:e>
                          <m:eqArr>
                            <m:eqArrPr>
                              <m:ctrlPr>
                                <a:rPr lang="fr-FR" sz="1600" i="1" smtClean="0">
                                  <a:latin typeface="Cambria Math"/>
                                </a:rPr>
                              </m:ctrlPr>
                            </m:eqArrPr>
                            <m:e>
                              <m:f>
                                <m:fPr>
                                  <m:ctrlPr>
                                    <a:rPr lang="fr-FR" sz="1600" i="1">
                                      <a:latin typeface="Cambria Math"/>
                                    </a:rPr>
                                  </m:ctrlPr>
                                </m:fPr>
                                <m:num>
                                  <m:sSubSup>
                                    <m:sSubSupPr>
                                      <m:ctrlPr>
                                        <a:rPr lang="fr-FR" sz="1600" i="1">
                                          <a:latin typeface="Cambria Math"/>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num>
                                <m:den>
                                  <m:sSubSup>
                                    <m:sSubSupPr>
                                      <m:ctrlPr>
                                        <a:rPr lang="fr-FR" sz="1600" i="1">
                                          <a:latin typeface="Cambria Math"/>
                                        </a:rPr>
                                      </m:ctrlPr>
                                    </m:sSubSupPr>
                                    <m:e>
                                      <m:r>
                                        <a:rPr lang="fr-FR" sz="1200" i="1">
                                          <a:latin typeface="Cambria Math"/>
                                        </a:rPr>
                                        <m:t>𝐽</m:t>
                                      </m:r>
                                    </m:e>
                                    <m:sub>
                                      <m:r>
                                        <a:rPr lang="fr-FR" sz="1200" i="1">
                                          <a:latin typeface="Cambria Math"/>
                                        </a:rPr>
                                        <m:t>𝑘</m:t>
                                      </m:r>
                                    </m:sub>
                                    <m:sup>
                                      <m:r>
                                        <a:rPr lang="fr-FR" sz="1200" i="1">
                                          <a:latin typeface="Cambria Math"/>
                                        </a:rPr>
                                        <m:t>𝑗</m:t>
                                      </m:r>
                                    </m:sup>
                                  </m:sSubSup>
                                </m:den>
                              </m:f>
                              <m:r>
                                <a:rPr lang="fr-FR" sz="1200" i="1">
                                  <a:latin typeface="Cambria Math"/>
                                </a:rPr>
                                <m:t>∗</m:t>
                              </m:r>
                              <m:sSub>
                                <m:sSubPr>
                                  <m:ctrlPr>
                                    <a:rPr lang="fr-FR" sz="1600" i="1">
                                      <a:latin typeface="Cambria Math"/>
                                    </a:rPr>
                                  </m:ctrlPr>
                                </m:sSubPr>
                                <m:e>
                                  <m:r>
                                    <a:rPr lang="fr-FR" sz="1200" i="1">
                                      <a:latin typeface="Cambria Math"/>
                                    </a:rPr>
                                    <m:t>𝑄</m:t>
                                  </m:r>
                                </m:e>
                                <m:sub>
                                  <m:r>
                                    <a:rPr lang="fr-FR" sz="1200" i="1">
                                      <a:latin typeface="Cambria Math"/>
                                    </a:rPr>
                                    <m:t>1</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𝐽𝑜𝑢𝑟</m:t>
                              </m:r>
                              <m:r>
                                <a:rPr lang="fr-FR" sz="1200" i="1">
                                  <a:latin typeface="Cambria Math"/>
                                </a:rPr>
                                <m:t> </m:t>
                              </m:r>
                            </m:e>
                            <m:e>
                              <m:sSubSup>
                                <m:sSubSupPr>
                                  <m:ctrlPr>
                                    <a:rPr lang="fr-FR" sz="1600" i="1">
                                      <a:latin typeface="Cambria Math"/>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a:rPr>
                                  </m:ctrlPr>
                                </m:sSubPr>
                                <m:e>
                                  <m:r>
                                    <a:rPr lang="fr-FR" sz="1200" i="1">
                                      <a:latin typeface="Cambria Math"/>
                                    </a:rPr>
                                    <m:t>𝑄</m:t>
                                  </m:r>
                                </m:e>
                                <m:sub>
                                  <m:r>
                                    <a:rPr lang="fr-FR" sz="1200" i="1">
                                      <a:latin typeface="Cambria Math"/>
                                    </a:rPr>
                                    <m:t>2</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𝑆𝑒𝑚𝑎𝑖𝑛𝑒</m:t>
                              </m:r>
                            </m:e>
                            <m:e>
                              <m:sSubSup>
                                <m:sSubSupPr>
                                  <m:ctrlPr>
                                    <a:rPr lang="fr-FR" sz="1600" i="1">
                                      <a:latin typeface="Cambria Math"/>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a:rPr>
                                  </m:ctrlPr>
                                </m:sSubPr>
                                <m:e>
                                  <m:r>
                                    <a:rPr lang="fr-FR" sz="1200" i="1">
                                      <a:latin typeface="Cambria Math"/>
                                    </a:rPr>
                                    <m:t>𝑄</m:t>
                                  </m:r>
                                </m:e>
                                <m:sub>
                                  <m:r>
                                    <a:rPr lang="fr-FR" sz="1200" i="1">
                                      <a:latin typeface="Cambria Math"/>
                                    </a:rPr>
                                    <m:t>3</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𝑀𝑜𝑖𝑠</m:t>
                              </m:r>
                              <m:r>
                                <a:rPr lang="fr-FR" sz="1200" i="1">
                                  <a:latin typeface="Cambria Math"/>
                                </a:rPr>
                                <m:t> </m:t>
                              </m:r>
                            </m:e>
                            <m:e>
                              <m:sSubSup>
                                <m:sSubSupPr>
                                  <m:ctrlPr>
                                    <a:rPr lang="fr-FR" sz="1600" i="1">
                                      <a:latin typeface="Cambria Math"/>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a:rPr>
                                  </m:ctrlPr>
                                </m:sSubPr>
                                <m:e>
                                  <m:r>
                                    <a:rPr lang="fr-FR" sz="1200" i="1">
                                      <a:latin typeface="Cambria Math"/>
                                    </a:rPr>
                                    <m:t>𝑄</m:t>
                                  </m:r>
                                </m:e>
                                <m:sub>
                                  <m:r>
                                    <a:rPr lang="fr-FR" sz="1200" i="1">
                                      <a:latin typeface="Cambria Math"/>
                                    </a:rPr>
                                    <m:t>4</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𝑇𝑟𝑖𝑚𝑒𝑠𝑡𝑟𝑒</m:t>
                              </m:r>
                              <m:r>
                                <a:rPr lang="fr-FR" sz="1200" i="1">
                                  <a:latin typeface="Cambria Math"/>
                                </a:rPr>
                                <m:t> </m:t>
                              </m:r>
                            </m:e>
                            <m:e>
                              <m:sSubSup>
                                <m:sSubSupPr>
                                  <m:ctrlPr>
                                    <a:rPr lang="fr-FR" sz="1600" i="1">
                                      <a:latin typeface="Cambria Math"/>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a:rPr>
                                  </m:ctrlPr>
                                </m:sSubPr>
                                <m:e>
                                  <m:r>
                                    <a:rPr lang="fr-FR" sz="1200" i="1">
                                      <a:latin typeface="Cambria Math"/>
                                    </a:rPr>
                                    <m:t>𝑄</m:t>
                                  </m:r>
                                </m:e>
                                <m:sub>
                                  <m:r>
                                    <a:rPr lang="fr-FR" sz="1200" i="1">
                                      <a:latin typeface="Cambria Math"/>
                                    </a:rPr>
                                    <m:t>5</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𝑆𝑒𝑚𝑒𝑠𝑡𝑟𝑒</m:t>
                              </m:r>
                              <m:r>
                                <a:rPr lang="fr-FR" sz="1200" i="1">
                                  <a:latin typeface="Cambria Math"/>
                                </a:rPr>
                                <m:t> </m:t>
                              </m:r>
                            </m:e>
                            <m:e>
                              <m:sSubSup>
                                <m:sSubSupPr>
                                  <m:ctrlPr>
                                    <a:rPr lang="fr-FR" sz="1600" i="1">
                                      <a:latin typeface="Cambria Math"/>
                                    </a:rPr>
                                  </m:ctrlPr>
                                </m:sSubSupPr>
                                <m:e>
                                  <m:r>
                                    <a:rPr lang="fr-FR" sz="1200" i="1">
                                      <a:latin typeface="Cambria Math"/>
                                    </a:rPr>
                                    <m:t>𝑁</m:t>
                                  </m:r>
                                </m:e>
                                <m:sub>
                                  <m:r>
                                    <a:rPr lang="fr-FR" sz="1200" i="1">
                                      <a:latin typeface="Cambria Math"/>
                                    </a:rPr>
                                    <m:t>𝑘</m:t>
                                  </m:r>
                                </m:sub>
                                <m:sup>
                                  <m:r>
                                    <a:rPr lang="fr-FR" sz="1200" i="1">
                                      <a:latin typeface="Cambria Math"/>
                                    </a:rPr>
                                    <m:t>𝑖𝑗</m:t>
                                  </m:r>
                                </m:sup>
                              </m:sSubSup>
                              <m:r>
                                <a:rPr lang="fr-FR" sz="1200" i="1">
                                  <a:latin typeface="Cambria Math"/>
                                </a:rPr>
                                <m:t>∗</m:t>
                              </m:r>
                              <m:sSub>
                                <m:sSubPr>
                                  <m:ctrlPr>
                                    <a:rPr lang="fr-FR" sz="1600" i="1">
                                      <a:latin typeface="Cambria Math"/>
                                    </a:rPr>
                                  </m:ctrlPr>
                                </m:sSubPr>
                                <m:e>
                                  <m:r>
                                    <a:rPr lang="fr-FR" sz="1200" i="1">
                                      <a:latin typeface="Cambria Math"/>
                                    </a:rPr>
                                    <m:t>𝑄</m:t>
                                  </m:r>
                                </m:e>
                                <m:sub>
                                  <m:r>
                                    <a:rPr lang="fr-FR" sz="1200" i="1">
                                      <a:latin typeface="Cambria Math"/>
                                    </a:rPr>
                                    <m:t>6</m:t>
                                  </m:r>
                                </m:sub>
                              </m:sSub>
                              <m:r>
                                <a:rPr lang="fr-FR" sz="1200" i="1">
                                  <a:latin typeface="Cambria Math"/>
                                </a:rPr>
                                <m:t> </m:t>
                              </m:r>
                              <m:r>
                                <a:rPr lang="fr-FR" sz="1200" i="1">
                                  <a:latin typeface="Cambria Math"/>
                                </a:rPr>
                                <m:t>𝑠𝑖</m:t>
                              </m:r>
                              <m:r>
                                <a:rPr lang="fr-FR" sz="1200" i="1">
                                  <a:latin typeface="Cambria Math"/>
                                </a:rPr>
                                <m:t>  </m:t>
                              </m:r>
                              <m:sSubSup>
                                <m:sSubSupPr>
                                  <m:ctrlPr>
                                    <a:rPr lang="fr-FR" sz="1600" i="1">
                                      <a:latin typeface="Cambria Math"/>
                                    </a:rPr>
                                  </m:ctrlPr>
                                </m:sSubSupPr>
                                <m:e>
                                  <m:r>
                                    <a:rPr lang="fr-FR" sz="1200" i="1">
                                      <a:latin typeface="Cambria Math"/>
                                    </a:rPr>
                                    <m:t>𝑃</m:t>
                                  </m:r>
                                </m:e>
                                <m:sub>
                                  <m:r>
                                    <a:rPr lang="fr-FR" sz="1200" i="1">
                                      <a:latin typeface="Cambria Math"/>
                                    </a:rPr>
                                    <m:t>𝑘</m:t>
                                  </m:r>
                                </m:sub>
                                <m:sup>
                                  <m:r>
                                    <a:rPr lang="fr-FR" sz="1200" i="1">
                                      <a:latin typeface="Cambria Math"/>
                                    </a:rPr>
                                    <m:t>𝑖𝑗</m:t>
                                  </m:r>
                                </m:sup>
                              </m:sSubSup>
                              <m:r>
                                <a:rPr lang="fr-FR" sz="1200" i="1">
                                  <a:latin typeface="Cambria Math"/>
                                </a:rPr>
                                <m:t>=</m:t>
                              </m:r>
                              <m:r>
                                <a:rPr lang="fr-FR" sz="1200" i="1">
                                  <a:latin typeface="Cambria Math"/>
                                </a:rPr>
                                <m:t>𝐴𝑛𝑛</m:t>
                              </m:r>
                              <m:r>
                                <a:rPr lang="fr-FR" sz="1200" i="1">
                                  <a:latin typeface="Cambria Math"/>
                                </a:rPr>
                                <m:t>é</m:t>
                              </m:r>
                              <m:r>
                                <a:rPr lang="fr-FR" sz="1200" i="1">
                                  <a:latin typeface="Cambria Math"/>
                                </a:rPr>
                                <m:t>𝑒</m:t>
                              </m:r>
                              <m:r>
                                <a:rPr lang="fr-FR" sz="1200" i="1">
                                  <a:latin typeface="Cambria Math"/>
                                </a:rPr>
                                <m:t> </m:t>
                              </m:r>
                            </m:e>
                            <m:e>
                              <m:r>
                                <a:rPr lang="fr-FR" sz="1200" i="1">
                                  <a:latin typeface="Cambria Math"/>
                                </a:rPr>
                                <m:t> </m:t>
                              </m:r>
                            </m:e>
                            <m:e>
                              <m:r>
                                <a:rPr lang="fr-FR" sz="1200" i="1">
                                  <a:latin typeface="Cambria Math"/>
                                </a:rPr>
                                <m:t> </m:t>
                              </m:r>
                            </m:e>
                          </m:eqArr>
                        </m:e>
                      </m:d>
                    </m:oMath>
                  </m:oMathPara>
                </a14:m>
                <a:endParaRPr lang="fr-FR" i="1" dirty="0">
                  <a:latin typeface="+mn-lt"/>
                  <a:cs typeface="+mn-cs"/>
                </a:endParaRPr>
              </a:p>
              <a:p>
                <a:pPr lvl="1" algn="just">
                  <a:lnSpc>
                    <a:spcPct val="150000"/>
                  </a:lnSpc>
                  <a:buClr>
                    <a:srgbClr val="2011DD"/>
                  </a:buClr>
                  <a:defRPr/>
                </a:pPr>
                <a:endParaRPr lang="fr-FR" sz="100" dirty="0" smtClean="0">
                  <a:latin typeface="Book Antiqua" panose="02040602050305030304" pitchFamily="18" charset="0"/>
                </a:endParaRPr>
              </a:p>
              <a:p>
                <a:pPr marL="800100" lvl="1" indent="-342900" algn="just">
                  <a:lnSpc>
                    <a:spcPct val="150000"/>
                  </a:lnSpc>
                  <a:buClr>
                    <a:srgbClr val="2011DD"/>
                  </a:buClr>
                  <a:buFont typeface="Wingdings" panose="05000000000000000000" pitchFamily="2" charset="2"/>
                  <a:buChar char="Ä"/>
                  <a:defRPr/>
                </a:pPr>
                <a:r>
                  <a:rPr lang="fr-FR" sz="2400" dirty="0" smtClean="0">
                    <a:latin typeface="Book Antiqua" panose="02040602050305030304" pitchFamily="18" charset="0"/>
                  </a:rPr>
                  <a:t> </a:t>
                </a:r>
                <a:r>
                  <a:rPr lang="fr-FR" sz="2400" b="1" i="1" dirty="0">
                    <a:latin typeface="Book Antiqua" panose="02040602050305030304" pitchFamily="18" charset="0"/>
                  </a:rPr>
                  <a:t>L</a:t>
                </a:r>
                <a:r>
                  <a:rPr lang="fr-FR" sz="2400" b="1" i="1" dirty="0" smtClean="0">
                    <a:latin typeface="Book Antiqua" panose="02040602050305030304" pitchFamily="18" charset="0"/>
                  </a:rPr>
                  <a:t>a valeur </a:t>
                </a:r>
                <a:r>
                  <a:rPr lang="fr-FR" sz="2400" b="1" i="1" dirty="0">
                    <a:latin typeface="Book Antiqua" panose="02040602050305030304" pitchFamily="18" charset="0"/>
                  </a:rPr>
                  <a:t>globale des </a:t>
                </a:r>
                <a:r>
                  <a:rPr lang="fr-FR" sz="2400" b="1" i="1" dirty="0" smtClean="0">
                    <a:latin typeface="Book Antiqua" panose="02040602050305030304" pitchFamily="18" charset="0"/>
                  </a:rPr>
                  <a:t>transactions          </a:t>
                </a:r>
                <a14:m>
                  <m:oMath xmlns:m="http://schemas.openxmlformats.org/officeDocument/2006/math">
                    <m:sSub>
                      <m:sSubPr>
                        <m:ctrlPr>
                          <a:rPr lang="fr-FR" sz="2400" b="1" i="1">
                            <a:latin typeface="Cambria Math"/>
                          </a:rPr>
                        </m:ctrlPr>
                      </m:sSubPr>
                      <m:e>
                        <m:r>
                          <a:rPr lang="fr-FR" sz="2400" b="1" i="1">
                            <a:latin typeface="Cambria Math" panose="02040503050406030204" pitchFamily="18" charset="0"/>
                          </a:rPr>
                          <m:t>𝑉</m:t>
                        </m:r>
                      </m:e>
                      <m:sub>
                        <m:r>
                          <a:rPr lang="fr-FR" sz="2400" b="1" i="1">
                            <a:latin typeface="Cambria Math" panose="02040503050406030204" pitchFamily="18" charset="0"/>
                          </a:rPr>
                          <m:t>𝑎</m:t>
                        </m:r>
                      </m:sub>
                    </m:sSub>
                    <m:r>
                      <a:rPr lang="fr-FR" i="1">
                        <a:latin typeface="Cambria Math"/>
                      </a:rPr>
                      <m:t>=</m:t>
                    </m:r>
                    <m:nary>
                      <m:naryPr>
                        <m:chr m:val="∑"/>
                        <m:limLoc m:val="undOvr"/>
                        <m:supHide m:val="on"/>
                        <m:ctrlPr>
                          <a:rPr lang="fr-FR" sz="2400" i="1">
                            <a:latin typeface="Cambria Math"/>
                          </a:rPr>
                        </m:ctrlPr>
                      </m:naryPr>
                      <m:sub>
                        <m:r>
                          <a:rPr lang="fr-FR" i="1">
                            <a:latin typeface="Cambria Math"/>
                          </a:rPr>
                          <m:t>𝑘</m:t>
                        </m:r>
                      </m:sub>
                      <m:sup/>
                      <m:e>
                        <m:nary>
                          <m:naryPr>
                            <m:chr m:val="∑"/>
                            <m:limLoc m:val="undOvr"/>
                            <m:supHide m:val="on"/>
                            <m:ctrlPr>
                              <a:rPr lang="fr-FR" sz="2400" i="1">
                                <a:latin typeface="Cambria Math"/>
                              </a:rPr>
                            </m:ctrlPr>
                          </m:naryPr>
                          <m:sub>
                            <m:r>
                              <a:rPr lang="fr-FR" i="1">
                                <a:latin typeface="Cambria Math"/>
                              </a:rPr>
                              <m:t>𝑗</m:t>
                            </m:r>
                          </m:sub>
                          <m:sup/>
                          <m:e>
                            <m:nary>
                              <m:naryPr>
                                <m:chr m:val="∑"/>
                                <m:limLoc m:val="undOvr"/>
                                <m:supHide m:val="on"/>
                                <m:ctrlPr>
                                  <a:rPr lang="fr-FR" sz="2400" i="1">
                                    <a:latin typeface="Cambria Math"/>
                                  </a:rPr>
                                </m:ctrlPr>
                              </m:naryPr>
                              <m:sub>
                                <m:r>
                                  <a:rPr lang="fr-FR" i="1">
                                    <a:latin typeface="Cambria Math"/>
                                  </a:rPr>
                                  <m:t>𝑖</m:t>
                                </m:r>
                              </m:sub>
                              <m:sup/>
                              <m:e>
                                <m:nary>
                                  <m:naryPr>
                                    <m:chr m:val="∑"/>
                                    <m:limLoc m:val="undOvr"/>
                                    <m:supHide m:val="on"/>
                                    <m:ctrlPr>
                                      <a:rPr lang="fr-FR" sz="2400" i="1">
                                        <a:latin typeface="Cambria Math"/>
                                      </a:rPr>
                                    </m:ctrlPr>
                                  </m:naryPr>
                                  <m:sub>
                                    <m:r>
                                      <a:rPr lang="fr-FR" i="1">
                                        <a:latin typeface="Cambria Math"/>
                                      </a:rPr>
                                      <m:t>h</m:t>
                                    </m:r>
                                  </m:sub>
                                  <m:sup/>
                                  <m:e>
                                    <m:sSubSup>
                                      <m:sSubSupPr>
                                        <m:ctrlPr>
                                          <a:rPr lang="fr-FR" sz="2400" b="1" i="1">
                                            <a:latin typeface="Cambria Math"/>
                                          </a:rPr>
                                        </m:ctrlPr>
                                      </m:sSubSupPr>
                                      <m:e>
                                        <m:r>
                                          <a:rPr lang="fr-FR" sz="2400" b="1" i="1">
                                            <a:latin typeface="Cambria Math" panose="02040503050406030204" pitchFamily="18" charset="0"/>
                                          </a:rPr>
                                          <m:t>𝑉</m:t>
                                        </m:r>
                                      </m:e>
                                      <m:sub>
                                        <m:r>
                                          <a:rPr lang="fr-FR" sz="2400" b="1" i="1">
                                            <a:latin typeface="Cambria Math" panose="02040503050406030204" pitchFamily="18" charset="0"/>
                                          </a:rPr>
                                          <m:t>𝑎𝑘</m:t>
                                        </m:r>
                                      </m:sub>
                                      <m:sup>
                                        <m:r>
                                          <a:rPr lang="fr-FR" sz="2400" b="1" i="1">
                                            <a:latin typeface="Cambria Math" panose="02040503050406030204" pitchFamily="18" charset="0"/>
                                          </a:rPr>
                                          <m:t>𝑖𝑗h</m:t>
                                        </m:r>
                                      </m:sup>
                                    </m:sSubSup>
                                  </m:e>
                                </m:nary>
                              </m:e>
                            </m:nary>
                          </m:e>
                        </m:nary>
                      </m:e>
                    </m:nary>
                  </m:oMath>
                </a14:m>
                <a:endParaRPr lang="fr-FR" b="1" i="1" dirty="0">
                  <a:latin typeface="Cambria Math" panose="02040503050406030204" pitchFamily="18" charset="0"/>
                </a:endParaRPr>
              </a:p>
              <a:p>
                <a:pPr lvl="1" algn="just">
                  <a:buClr>
                    <a:srgbClr val="2011DD"/>
                  </a:buClr>
                  <a:defRPr/>
                </a:pPr>
                <a:endParaRPr lang="fr-FR" sz="1200" dirty="0">
                  <a:latin typeface="Book Antiqua" panose="02040602050305030304" pitchFamily="18" charset="0"/>
                </a:endParaRPr>
              </a:p>
            </p:txBody>
          </p:sp>
        </mc:Choice>
        <mc:Fallback>
          <p:sp>
            <p:nvSpPr>
              <p:cNvPr id="32" name="ZoneTexte 31"/>
              <p:cNvSpPr txBox="1">
                <a:spLocks noRot="1" noChangeAspect="1" noMove="1" noResize="1" noEditPoints="1" noAdjustHandles="1" noChangeArrowheads="1" noChangeShapeType="1" noTextEdit="1"/>
              </p:cNvSpPr>
              <p:nvPr/>
            </p:nvSpPr>
            <p:spPr>
              <a:xfrm>
                <a:off x="44098" y="686902"/>
                <a:ext cx="9324528" cy="5143203"/>
              </a:xfrm>
              <a:prstGeom prst="rect">
                <a:avLst/>
              </a:prstGeom>
              <a:blipFill rotWithShape="1">
                <a:blip r:embed="rId5"/>
                <a:stretch>
                  <a:fillRect l="-65" r="-980"/>
                </a:stretch>
              </a:blipFill>
            </p:spPr>
            <p:txBody>
              <a:bodyPr/>
              <a:lstStyle/>
              <a:p>
                <a:r>
                  <a:rPr lang="fr-FR">
                    <a:noFill/>
                  </a:rPr>
                  <a:t> </a:t>
                </a:r>
              </a:p>
            </p:txBody>
          </p:sp>
        </mc:Fallback>
      </mc:AlternateContent>
      <p:sp>
        <p:nvSpPr>
          <p:cNvPr id="33" name="Organigramme : Terminateur 32"/>
          <p:cNvSpPr/>
          <p:nvPr/>
        </p:nvSpPr>
        <p:spPr>
          <a:xfrm>
            <a:off x="161056" y="44626"/>
            <a:ext cx="5491063" cy="604271"/>
          </a:xfrm>
          <a:prstGeom prst="flowChartTerminator">
            <a:avLst/>
          </a:prstGeom>
          <a:blipFill>
            <a:blip r:embed="rId6"/>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mc:AlternateContent xmlns:mc="http://schemas.openxmlformats.org/markup-compatibility/2006" xmlns:a14="http://schemas.microsoft.com/office/drawing/2010/main">
        <mc:Choice Requires="a14">
          <p:sp>
            <p:nvSpPr>
              <p:cNvPr id="2" name="Rectangle 1"/>
              <p:cNvSpPr/>
              <p:nvPr/>
            </p:nvSpPr>
            <p:spPr>
              <a:xfrm>
                <a:off x="3330744" y="1923153"/>
                <a:ext cx="5616624" cy="303846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Para xmlns:m="http://schemas.openxmlformats.org/officeDocument/2006/math">
                    <m:oMathParaPr>
                      <m:jc m:val="left"/>
                    </m:oMathParaPr>
                    <m:oMath xmlns:m="http://schemas.openxmlformats.org/officeDocument/2006/math">
                      <m:sSubSup>
                        <m:sSubSupPr>
                          <m:ctrlPr>
                            <a:rPr lang="fr-FR" i="1">
                              <a:solidFill>
                                <a:schemeClr val="tx1"/>
                              </a:solidFill>
                              <a:latin typeface="Cambria Math"/>
                            </a:rPr>
                          </m:ctrlPr>
                        </m:sSubSupPr>
                        <m:e>
                          <m:r>
                            <a:rPr lang="fr-FR" i="1">
                              <a:solidFill>
                                <a:schemeClr val="tx1"/>
                              </a:solidFill>
                              <a:latin typeface="Cambria Math"/>
                            </a:rPr>
                            <m:t>𝑃</m:t>
                          </m:r>
                        </m:e>
                        <m:sub>
                          <m:r>
                            <a:rPr lang="fr-FR" i="1">
                              <a:solidFill>
                                <a:schemeClr val="tx1"/>
                              </a:solidFill>
                              <a:latin typeface="Cambria Math"/>
                            </a:rPr>
                            <m:t>𝑘</m:t>
                          </m:r>
                        </m:sub>
                        <m:sup>
                          <m:r>
                            <a:rPr lang="fr-FR" i="1">
                              <a:solidFill>
                                <a:schemeClr val="tx1"/>
                              </a:solidFill>
                              <a:latin typeface="Cambria Math"/>
                            </a:rPr>
                            <m:t>𝑖𝑗</m:t>
                          </m:r>
                        </m:sup>
                      </m:sSubSup>
                      <m:r>
                        <a:rPr lang="fr-FR" b="0" i="1" smtClean="0">
                          <a:solidFill>
                            <a:schemeClr val="tx1"/>
                          </a:solidFill>
                          <a:latin typeface="Cambria Math" panose="02040503050406030204" pitchFamily="18" charset="0"/>
                        </a:rPr>
                        <m:t>:</m:t>
                      </m:r>
                      <m:d>
                        <m:dPr>
                          <m:begChr m:val="{"/>
                          <m:endChr m:val="}"/>
                          <m:ctrlPr>
                            <a:rPr lang="fr-FR" i="1">
                              <a:solidFill>
                                <a:schemeClr val="tx1"/>
                              </a:solidFill>
                              <a:latin typeface="Cambria Math"/>
                            </a:rPr>
                          </m:ctrlPr>
                        </m:dPr>
                        <m:e>
                          <m:r>
                            <a:rPr lang="fr-FR" i="1">
                              <a:solidFill>
                                <a:schemeClr val="tx1"/>
                              </a:solidFill>
                              <a:latin typeface="Cambria Math"/>
                            </a:rPr>
                            <m:t>𝐽𝑜𝑢𝑟</m:t>
                          </m:r>
                          <m:r>
                            <a:rPr lang="fr-FR" i="1">
                              <a:solidFill>
                                <a:schemeClr val="tx1"/>
                              </a:solidFill>
                              <a:latin typeface="Cambria Math"/>
                            </a:rPr>
                            <m:t>, </m:t>
                          </m:r>
                          <m:r>
                            <a:rPr lang="fr-FR" i="1">
                              <a:solidFill>
                                <a:schemeClr val="tx1"/>
                              </a:solidFill>
                              <a:latin typeface="Cambria Math"/>
                            </a:rPr>
                            <m:t>𝑆𝑒𝑚𝑎𝑖𝑛𝑒</m:t>
                          </m:r>
                          <m:r>
                            <a:rPr lang="fr-FR" i="1">
                              <a:solidFill>
                                <a:schemeClr val="tx1"/>
                              </a:solidFill>
                              <a:latin typeface="Cambria Math"/>
                            </a:rPr>
                            <m:t>, </m:t>
                          </m:r>
                          <m:r>
                            <a:rPr lang="fr-FR" i="1">
                              <a:solidFill>
                                <a:schemeClr val="tx1"/>
                              </a:solidFill>
                              <a:latin typeface="Cambria Math"/>
                            </a:rPr>
                            <m:t>𝑀𝑜𝑖𝑠</m:t>
                          </m:r>
                          <m:r>
                            <a:rPr lang="fr-FR" i="1">
                              <a:solidFill>
                                <a:schemeClr val="tx1"/>
                              </a:solidFill>
                              <a:latin typeface="Cambria Math"/>
                            </a:rPr>
                            <m:t>, </m:t>
                          </m:r>
                          <m:r>
                            <a:rPr lang="fr-FR" i="1">
                              <a:solidFill>
                                <a:schemeClr val="tx1"/>
                              </a:solidFill>
                              <a:latin typeface="Cambria Math"/>
                            </a:rPr>
                            <m:t>𝑇𝑟𝑖𝑚𝑒𝑠𝑡𝑟𝑒</m:t>
                          </m:r>
                          <m:r>
                            <a:rPr lang="fr-FR" i="1">
                              <a:solidFill>
                                <a:schemeClr val="tx1"/>
                              </a:solidFill>
                              <a:latin typeface="Cambria Math"/>
                            </a:rPr>
                            <m:t>, </m:t>
                          </m:r>
                          <m:r>
                            <a:rPr lang="fr-FR" i="1">
                              <a:solidFill>
                                <a:schemeClr val="tx1"/>
                              </a:solidFill>
                              <a:latin typeface="Cambria Math"/>
                            </a:rPr>
                            <m:t>𝑆𝑒𝑚𝑒𝑠𝑡𝑟𝑒</m:t>
                          </m:r>
                          <m:r>
                            <a:rPr lang="fr-FR" i="1">
                              <a:solidFill>
                                <a:schemeClr val="tx1"/>
                              </a:solidFill>
                              <a:latin typeface="Cambria Math"/>
                            </a:rPr>
                            <m:t>, </m:t>
                          </m:r>
                          <m:r>
                            <a:rPr lang="fr-FR" i="1">
                              <a:solidFill>
                                <a:schemeClr val="tx1"/>
                              </a:solidFill>
                              <a:latin typeface="Cambria Math"/>
                            </a:rPr>
                            <m:t>𝐴𝑛𝑛</m:t>
                          </m:r>
                          <m:r>
                            <a:rPr lang="fr-FR" i="1">
                              <a:solidFill>
                                <a:schemeClr val="tx1"/>
                              </a:solidFill>
                              <a:latin typeface="Cambria Math"/>
                            </a:rPr>
                            <m:t>é</m:t>
                          </m:r>
                          <m:r>
                            <a:rPr lang="fr-FR" i="1">
                              <a:solidFill>
                                <a:schemeClr val="tx1"/>
                              </a:solidFill>
                              <a:latin typeface="Cambria Math"/>
                            </a:rPr>
                            <m:t>𝑒</m:t>
                          </m:r>
                        </m:e>
                      </m:d>
                      <m:r>
                        <a:rPr lang="fr-FR" i="1">
                          <a:solidFill>
                            <a:schemeClr val="tx1"/>
                          </a:solidFill>
                          <a:latin typeface="Cambria Math"/>
                        </a:rPr>
                        <m:t> </m:t>
                      </m:r>
                    </m:oMath>
                  </m:oMathPara>
                </a14:m>
                <a:endParaRPr lang="fr-FR" i="1" dirty="0">
                  <a:solidFill>
                    <a:schemeClr val="tx1"/>
                  </a:solidFill>
                </a:endParaRPr>
              </a:p>
              <a:p>
                <a:r>
                  <a:rPr lang="fr-FR" i="1" dirty="0">
                    <a:solidFill>
                      <a:schemeClr val="tx1"/>
                    </a:solidFill>
                  </a:rPr>
                  <a:t>La périodicité</a:t>
                </a:r>
              </a:p>
              <a:p>
                <a:endParaRPr lang="fr-FR" sz="1200" i="1" dirty="0">
                  <a:solidFill>
                    <a:schemeClr val="tx1"/>
                  </a:solidFill>
                </a:endParaRPr>
              </a:p>
              <a:p>
                <a14:m>
                  <m:oMath xmlns:m="http://schemas.openxmlformats.org/officeDocument/2006/math">
                    <m:sSubSup>
                      <m:sSubSupPr>
                        <m:ctrlPr>
                          <a:rPr lang="fr-FR" i="1">
                            <a:solidFill>
                              <a:schemeClr val="tx1"/>
                            </a:solidFill>
                            <a:latin typeface="Cambria Math"/>
                          </a:rPr>
                        </m:ctrlPr>
                      </m:sSubSupPr>
                      <m:e>
                        <m:r>
                          <a:rPr lang="fr-FR" i="1">
                            <a:solidFill>
                              <a:schemeClr val="tx1"/>
                            </a:solidFill>
                            <a:latin typeface="Cambria Math"/>
                          </a:rPr>
                          <m:t>𝑁</m:t>
                        </m:r>
                      </m:e>
                      <m:sub>
                        <m:r>
                          <a:rPr lang="fr-FR" i="1">
                            <a:solidFill>
                              <a:schemeClr val="tx1"/>
                            </a:solidFill>
                            <a:latin typeface="Cambria Math"/>
                          </a:rPr>
                          <m:t>𝑘</m:t>
                        </m:r>
                      </m:sub>
                      <m:sup>
                        <m:r>
                          <a:rPr lang="fr-FR" i="1">
                            <a:solidFill>
                              <a:schemeClr val="tx1"/>
                            </a:solidFill>
                            <a:latin typeface="Cambria Math"/>
                          </a:rPr>
                          <m:t>𝑖𝑗</m:t>
                        </m:r>
                      </m:sup>
                    </m:sSubSup>
                  </m:oMath>
                </a14:m>
                <a:r>
                  <a:rPr lang="fr-FR" i="1" dirty="0" smtClean="0">
                    <a:solidFill>
                      <a:schemeClr val="tx1"/>
                    </a:solidFill>
                  </a:rPr>
                  <a:t>: </a:t>
                </a:r>
                <a:r>
                  <a:rPr lang="fr-FR" i="1" dirty="0">
                    <a:solidFill>
                      <a:schemeClr val="tx1"/>
                    </a:solidFill>
                  </a:rPr>
                  <a:t>le nombre de transaction dans la </a:t>
                </a:r>
                <a:r>
                  <a:rPr lang="fr-FR" i="1" dirty="0" smtClean="0">
                    <a:solidFill>
                      <a:schemeClr val="tx1"/>
                    </a:solidFill>
                  </a:rPr>
                  <a:t>périodicité</a:t>
                </a:r>
              </a:p>
              <a:p>
                <a:endParaRPr lang="fr-FR" sz="1200" i="1" dirty="0">
                  <a:solidFill>
                    <a:schemeClr val="tx1"/>
                  </a:solidFill>
                </a:endParaRPr>
              </a:p>
              <a:p>
                <a14:m>
                  <m:oMath xmlns:m="http://schemas.openxmlformats.org/officeDocument/2006/math">
                    <m:r>
                      <a:rPr lang="fr-FR" i="1">
                        <a:solidFill>
                          <a:schemeClr val="tx1"/>
                        </a:solidFill>
                        <a:latin typeface="Cambria Math"/>
                      </a:rPr>
                      <m:t>𝑄</m:t>
                    </m:r>
                    <m:r>
                      <a:rPr lang="fr-FR" i="1">
                        <a:solidFill>
                          <a:schemeClr val="tx1"/>
                        </a:solidFill>
                        <a:latin typeface="Cambria Math"/>
                      </a:rPr>
                      <m:t>=</m:t>
                    </m:r>
                    <m:d>
                      <m:dPr>
                        <m:begChr m:val="{"/>
                        <m:endChr m:val=""/>
                        <m:ctrlPr>
                          <a:rPr lang="fr-FR" i="1">
                            <a:solidFill>
                              <a:schemeClr val="tx1"/>
                            </a:solidFill>
                            <a:latin typeface="Cambria Math"/>
                          </a:rPr>
                        </m:ctrlPr>
                      </m:dPr>
                      <m:e>
                        <m:r>
                          <a:rPr lang="fr-FR" i="1">
                            <a:solidFill>
                              <a:schemeClr val="tx1"/>
                            </a:solidFill>
                            <a:latin typeface="Cambria Math"/>
                          </a:rPr>
                          <m:t>360,52,12, 4, 2,</m:t>
                        </m:r>
                      </m:e>
                    </m:d>
                    <m:d>
                      <m:dPr>
                        <m:begChr m:val=""/>
                        <m:endChr m:val="}"/>
                        <m:ctrlPr>
                          <a:rPr lang="fr-FR" i="1">
                            <a:solidFill>
                              <a:schemeClr val="tx1"/>
                            </a:solidFill>
                            <a:latin typeface="Cambria Math"/>
                          </a:rPr>
                        </m:ctrlPr>
                      </m:dPr>
                      <m:e>
                        <m:r>
                          <a:rPr lang="fr-FR" i="1">
                            <a:solidFill>
                              <a:schemeClr val="tx1"/>
                            </a:solidFill>
                            <a:latin typeface="Cambria Math"/>
                          </a:rPr>
                          <m:t>1</m:t>
                        </m:r>
                      </m:e>
                    </m:d>
                  </m:oMath>
                </a14:m>
                <a:r>
                  <a:rPr lang="fr-FR" i="1" dirty="0">
                    <a:solidFill>
                      <a:schemeClr val="tx1"/>
                    </a:solidFill>
                  </a:rPr>
                  <a:t> l’ensemble décrivant le nombre de fois que la périodicité </a:t>
                </a:r>
                <a:r>
                  <a:rPr lang="fr-FR" i="1" dirty="0" smtClean="0">
                    <a:solidFill>
                      <a:schemeClr val="tx1"/>
                    </a:solidFill>
                  </a:rPr>
                  <a:t>apparait</a:t>
                </a:r>
              </a:p>
              <a:p>
                <a:endParaRPr lang="fr-FR" sz="1200" i="1" dirty="0">
                  <a:solidFill>
                    <a:schemeClr val="tx1"/>
                  </a:solidFill>
                </a:endParaRPr>
              </a:p>
              <a:p>
                <a14:m>
                  <m:oMath xmlns:m="http://schemas.openxmlformats.org/officeDocument/2006/math">
                    <m:sSubSup>
                      <m:sSubSupPr>
                        <m:ctrlPr>
                          <a:rPr lang="fr-FR" i="1">
                            <a:solidFill>
                              <a:schemeClr val="tx1"/>
                            </a:solidFill>
                            <a:latin typeface="Cambria Math"/>
                          </a:rPr>
                        </m:ctrlPr>
                      </m:sSubSupPr>
                      <m:e>
                        <m:r>
                          <a:rPr lang="fr-FR" i="1">
                            <a:solidFill>
                              <a:schemeClr val="tx1"/>
                            </a:solidFill>
                            <a:latin typeface="Cambria Math"/>
                          </a:rPr>
                          <m:t>𝐽</m:t>
                        </m:r>
                      </m:e>
                      <m:sub>
                        <m:r>
                          <a:rPr lang="fr-FR" i="1">
                            <a:solidFill>
                              <a:schemeClr val="tx1"/>
                            </a:solidFill>
                            <a:latin typeface="Cambria Math"/>
                          </a:rPr>
                          <m:t>𝑘</m:t>
                        </m:r>
                      </m:sub>
                      <m:sup>
                        <m:r>
                          <a:rPr lang="fr-FR" i="1">
                            <a:solidFill>
                              <a:schemeClr val="tx1"/>
                            </a:solidFill>
                            <a:latin typeface="Cambria Math"/>
                          </a:rPr>
                          <m:t>𝑗</m:t>
                        </m:r>
                      </m:sup>
                    </m:sSubSup>
                  </m:oMath>
                </a14:m>
                <a:r>
                  <a:rPr lang="fr-FR" i="1" dirty="0">
                    <a:solidFill>
                      <a:schemeClr val="tx1"/>
                    </a:solidFill>
                  </a:rPr>
                  <a:t> le nombre de jour passé par l’agent j au poste frontalier k dans </a:t>
                </a:r>
              </a:p>
            </p:txBody>
          </p:sp>
        </mc:Choice>
        <mc:Fallback xmlns="">
          <p:sp>
            <p:nvSpPr>
              <p:cNvPr id="2" name="Rectangle 1"/>
              <p:cNvSpPr>
                <a:spLocks noRot="1" noChangeAspect="1" noMove="1" noResize="1" noEditPoints="1" noAdjustHandles="1" noChangeArrowheads="1" noChangeShapeType="1" noTextEdit="1"/>
              </p:cNvSpPr>
              <p:nvPr/>
            </p:nvSpPr>
            <p:spPr>
              <a:xfrm>
                <a:off x="3330744" y="1923153"/>
                <a:ext cx="5616624" cy="3038465"/>
              </a:xfrm>
              <a:prstGeom prst="rect">
                <a:avLst/>
              </a:prstGeom>
              <a:blipFill>
                <a:blip r:embed="rId7"/>
                <a:stretch>
                  <a:fillRect l="-868"/>
                </a:stretch>
              </a:blipFill>
              <a:ln>
                <a:noFill/>
              </a:ln>
            </p:spPr>
            <p:txBody>
              <a:bodyPr/>
              <a:lstStyle/>
              <a:p>
                <a:r>
                  <a:rPr lang="fr-FR">
                    <a:noFill/>
                  </a:rPr>
                  <a:t> </a:t>
                </a:r>
              </a:p>
            </p:txBody>
          </p:sp>
        </mc:Fallback>
      </mc:AlternateContent>
      <p:sp>
        <p:nvSpPr>
          <p:cNvPr id="3" name="Rectangle 2"/>
          <p:cNvSpPr/>
          <p:nvPr/>
        </p:nvSpPr>
        <p:spPr>
          <a:xfrm>
            <a:off x="6244921" y="4869160"/>
            <a:ext cx="2794243" cy="7920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1533251854"/>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17202</TotalTime>
  <Words>1120</Words>
  <Application>Microsoft Office PowerPoint</Application>
  <PresentationFormat>Affichage à l'écran (4:3)</PresentationFormat>
  <Paragraphs>219</Paragraphs>
  <Slides>15</Slides>
  <Notes>5</Notes>
  <HiddenSlides>0</HiddenSlides>
  <MMClips>0</MMClips>
  <ScaleCrop>false</ScaleCrop>
  <HeadingPairs>
    <vt:vector size="4" baseType="variant">
      <vt:variant>
        <vt:lpstr>Thème</vt:lpstr>
      </vt:variant>
      <vt:variant>
        <vt:i4>1</vt:i4>
      </vt:variant>
      <vt:variant>
        <vt:lpstr>Titres des diapositives</vt:lpstr>
      </vt:variant>
      <vt:variant>
        <vt:i4>15</vt:i4>
      </vt:variant>
    </vt:vector>
  </HeadingPairs>
  <TitlesOfParts>
    <vt:vector size="16" baseType="lpstr">
      <vt:lpstr>Modèle par défaut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Twin Blades Blue Version</dc:title>
  <dc:creator>www.powerpointstyles.com</dc:creator>
  <cp:lastModifiedBy>Microsoft</cp:lastModifiedBy>
  <cp:revision>288</cp:revision>
  <dcterms:created xsi:type="dcterms:W3CDTF">2009-03-23T15:23:24Z</dcterms:created>
  <dcterms:modified xsi:type="dcterms:W3CDTF">2019-08-13T15:44:35Z</dcterms:modified>
</cp:coreProperties>
</file>