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ppt/comments/comment2.xml" ContentType="application/vnd.openxmlformats-officedocument.presentationml.comment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261" r:id="rId3"/>
    <p:sldId id="263" r:id="rId4"/>
    <p:sldId id="307" r:id="rId5"/>
    <p:sldId id="315" r:id="rId6"/>
    <p:sldId id="308" r:id="rId7"/>
    <p:sldId id="265" r:id="rId8"/>
    <p:sldId id="322" r:id="rId9"/>
    <p:sldId id="321" r:id="rId10"/>
    <p:sldId id="320" r:id="rId11"/>
    <p:sldId id="323" r:id="rId12"/>
    <p:sldId id="319" r:id="rId13"/>
    <p:sldId id="318" r:id="rId14"/>
    <p:sldId id="317" r:id="rId15"/>
    <p:sldId id="311" r:id="rId16"/>
    <p:sldId id="300" r:id="rId17"/>
    <p:sldId id="302" r:id="rId18"/>
    <p:sldId id="312" r:id="rId19"/>
    <p:sldId id="313" r:id="rId20"/>
    <p:sldId id="293" r:id="rId21"/>
    <p:sldId id="314" r:id="rId22"/>
    <p:sldId id="295" r:id="rId23"/>
    <p:sldId id="306" r:id="rId24"/>
    <p:sldId id="276" r:id="rId25"/>
  </p:sldIdLst>
  <p:sldSz cx="9144000" cy="6858000" type="screen4x3"/>
  <p:notesSz cx="6858000" cy="9144000"/>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L" initials="D" lastIdx="2" clrIdx="0">
    <p:extLst>
      <p:ext uri="{19B8F6BF-5375-455C-9EA6-DF929625EA0E}">
        <p15:presenceInfo xmlns:p15="http://schemas.microsoft.com/office/powerpoint/2012/main" userId="DE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11DD"/>
    <a:srgbClr val="3399FF"/>
    <a:srgbClr val="2F69BF"/>
    <a:srgbClr val="3366FF"/>
    <a:srgbClr val="6699FF"/>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16D9F66E-5EB9-4882-86FB-DCBF35E3C3E4}" styleName="Style moyen 4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Style moyen 4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8D230F3-CF80-4859-8CE7-A43EE81993B5}" styleName="Style léger 1 - Accentuation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Style léger 3 - Accentuation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30" autoAdjust="0"/>
    <p:restoredTop sz="94624" autoAdjust="0"/>
  </p:normalViewPr>
  <p:slideViewPr>
    <p:cSldViewPr>
      <p:cViewPr varScale="1">
        <p:scale>
          <a:sx n="66" d="100"/>
          <a:sy n="66" d="100"/>
        </p:scale>
        <p:origin x="516" y="44"/>
      </p:cViewPr>
      <p:guideLst>
        <p:guide orient="horz" pos="216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oleObject" Target="file:///E:\INSEED\CN\MIGRATION_SCN2008_TOGO\Enqu&#234;te\Travaux%20enqu&#234;tes\FLUX\Traitement\Document\2019-05-23_Doc_Analyse_Enquete_FLUX_V3_tdt%20ObsGroupeIntegEncours\GRAPHIQUE_NATOR.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plotArea>
      <c:layout/>
      <c:barChart>
        <c:barDir val="col"/>
        <c:grouping val="stacked"/>
        <c:varyColors val="0"/>
        <c:ser>
          <c:idx val="0"/>
          <c:order val="0"/>
          <c:tx>
            <c:strRef>
              <c:f>'C:\Users\DELL\Desktop\FLUX_KPALIME\Document\2019-05-15_FLUX_Final pour analyse\[2019-05-15_TABLAUX_ANALYSE_FLUX.xlsx]Feuil2'!$D$17</c:f>
              <c:strCache>
                <c:ptCount val="1"/>
                <c:pt idx="0">
                  <c:v>Opérateur directs</c:v>
                </c:pt>
              </c:strCache>
            </c:strRef>
          </c:tx>
          <c:spPr>
            <a:pattFill prst="wdDnDiag">
              <a:fgClr>
                <a:schemeClr val="accent1"/>
              </a:fgClr>
              <a:bgClr>
                <a:schemeClr val="bg1"/>
              </a:bgClr>
            </a:pattFill>
          </c:spPr>
          <c:invertIfNegative val="0"/>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'C:\Users\DELL\Desktop\FLUX_KPALIME\Document\2019-05-15_FLUX_Final pour analyse\[2019-05-15_TABLAUX_ANALYSE_FLUX.xlsx]Feuil2'!$E$16:$H$16</c:f>
              <c:strCache>
                <c:ptCount val="4"/>
                <c:pt idx="0">
                  <c:v>Exportation</c:v>
                </c:pt>
                <c:pt idx="1">
                  <c:v>Importation</c:v>
                </c:pt>
                <c:pt idx="2">
                  <c:v>Reexportation</c:v>
                </c:pt>
                <c:pt idx="3">
                  <c:v>Transit</c:v>
                </c:pt>
              </c:strCache>
            </c:strRef>
          </c:cat>
          <c:val>
            <c:numRef>
              <c:f>'C:\Users\DELL\Desktop\FLUX_KPALIME\Document\2019-05-15_FLUX_Final pour analyse\[2019-05-15_TABLAUX_ANALYSE_FLUX.xlsx]Feuil2'!$E$17:$H$17</c:f>
              <c:numCache>
                <c:formatCode>General</c:formatCode>
                <c:ptCount val="4"/>
                <c:pt idx="0">
                  <c:v>0.47274325908558029</c:v>
                </c:pt>
                <c:pt idx="1">
                  <c:v>0.58508158508158503</c:v>
                </c:pt>
                <c:pt idx="2">
                  <c:v>0.8</c:v>
                </c:pt>
                <c:pt idx="3">
                  <c:v>0.56000000000000005</c:v>
                </c:pt>
              </c:numCache>
            </c:numRef>
          </c:val>
        </c:ser>
        <c:ser>
          <c:idx val="1"/>
          <c:order val="1"/>
          <c:tx>
            <c:strRef>
              <c:f>'C:\Users\DELL\Desktop\FLUX_KPALIME\Document\2019-05-15_FLUX_Final pour analyse\[2019-05-15_TABLAUX_ANALYSE_FLUX.xlsx]Feuil2'!$D$18</c:f>
              <c:strCache>
                <c:ptCount val="1"/>
                <c:pt idx="0">
                  <c:v>Opérateur indirects</c:v>
                </c:pt>
              </c:strCache>
            </c:strRef>
          </c:tx>
          <c:spPr>
            <a:pattFill prst="pct75">
              <a:fgClr>
                <a:schemeClr val="accent1"/>
              </a:fgClr>
              <a:bgClr>
                <a:schemeClr val="bg1"/>
              </a:bgClr>
            </a:pattFill>
          </c:spPr>
          <c:invertIfNegative val="0"/>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'C:\Users\DELL\Desktop\FLUX_KPALIME\Document\2019-05-15_FLUX_Final pour analyse\[2019-05-15_TABLAUX_ANALYSE_FLUX.xlsx]Feuil2'!$E$16:$H$16</c:f>
              <c:strCache>
                <c:ptCount val="4"/>
                <c:pt idx="0">
                  <c:v>Exportation</c:v>
                </c:pt>
                <c:pt idx="1">
                  <c:v>Importation</c:v>
                </c:pt>
                <c:pt idx="2">
                  <c:v>Reexportation</c:v>
                </c:pt>
                <c:pt idx="3">
                  <c:v>Transit</c:v>
                </c:pt>
              </c:strCache>
            </c:strRef>
          </c:cat>
          <c:val>
            <c:numRef>
              <c:f>'C:\Users\DELL\Desktop\FLUX_KPALIME\Document\2019-05-15_FLUX_Final pour analyse\[2019-05-15_TABLAUX_ANALYSE_FLUX.xlsx]Feuil2'!$E$18:$H$18</c:f>
              <c:numCache>
                <c:formatCode>General</c:formatCode>
                <c:ptCount val="4"/>
                <c:pt idx="0">
                  <c:v>0.23300117233294254</c:v>
                </c:pt>
                <c:pt idx="1">
                  <c:v>0.13153513153513152</c:v>
                </c:pt>
                <c:pt idx="2">
                  <c:v>0.1</c:v>
                </c:pt>
                <c:pt idx="3">
                  <c:v>0.24</c:v>
                </c:pt>
              </c:numCache>
            </c:numRef>
          </c:val>
        </c:ser>
        <c:ser>
          <c:idx val="2"/>
          <c:order val="2"/>
          <c:tx>
            <c:strRef>
              <c:f>'C:\Users\DELL\Desktop\FLUX_KPALIME\Document\2019-05-15_FLUX_Final pour analyse\[2019-05-15_TABLAUX_ANALYSE_FLUX.xlsx]Feuil2'!$D$19</c:f>
              <c:strCache>
                <c:ptCount val="1"/>
                <c:pt idx="0">
                  <c:v>Ménage</c:v>
                </c:pt>
              </c:strCache>
            </c:strRef>
          </c:tx>
          <c:spPr>
            <a:pattFill prst="dkHorz">
              <a:fgClr>
                <a:schemeClr val="accent1"/>
              </a:fgClr>
              <a:bgClr>
                <a:schemeClr val="bg1"/>
              </a:bgClr>
            </a:pattFill>
          </c:spPr>
          <c:invertIfNegative val="0"/>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'C:\Users\DELL\Desktop\FLUX_KPALIME\Document\2019-05-15_FLUX_Final pour analyse\[2019-05-15_TABLAUX_ANALYSE_FLUX.xlsx]Feuil2'!$E$16:$H$16</c:f>
              <c:strCache>
                <c:ptCount val="4"/>
                <c:pt idx="0">
                  <c:v>Exportation</c:v>
                </c:pt>
                <c:pt idx="1">
                  <c:v>Importation</c:v>
                </c:pt>
                <c:pt idx="2">
                  <c:v>Reexportation</c:v>
                </c:pt>
                <c:pt idx="3">
                  <c:v>Transit</c:v>
                </c:pt>
              </c:strCache>
            </c:strRef>
          </c:cat>
          <c:val>
            <c:numRef>
              <c:f>'C:\Users\DELL\Desktop\FLUX_KPALIME\Document\2019-05-15_FLUX_Final pour analyse\[2019-05-15_TABLAUX_ANALYSE_FLUX.xlsx]Feuil2'!$E$19:$H$19</c:f>
              <c:numCache>
                <c:formatCode>General</c:formatCode>
                <c:ptCount val="4"/>
                <c:pt idx="0">
                  <c:v>0.29425556858147717</c:v>
                </c:pt>
                <c:pt idx="1">
                  <c:v>0.28338328338328339</c:v>
                </c:pt>
                <c:pt idx="2">
                  <c:v>0.1</c:v>
                </c:pt>
                <c:pt idx="3">
                  <c:v>0.2</c:v>
                </c:pt>
              </c:numCache>
            </c:numRef>
          </c:val>
        </c:ser>
        <c:dLbls>
          <c:showLegendKey val="0"/>
          <c:showVal val="0"/>
          <c:showCatName val="0"/>
          <c:showSerName val="0"/>
          <c:showPercent val="0"/>
          <c:showBubbleSize val="0"/>
        </c:dLbls>
        <c:gapWidth val="150"/>
        <c:overlap val="100"/>
        <c:axId val="987054800"/>
        <c:axId val="987061328"/>
      </c:barChart>
      <c:catAx>
        <c:axId val="987054800"/>
        <c:scaling>
          <c:orientation val="minMax"/>
        </c:scaling>
        <c:delete val="0"/>
        <c:axPos val="b"/>
        <c:numFmt formatCode="General" sourceLinked="0"/>
        <c:majorTickMark val="out"/>
        <c:minorTickMark val="none"/>
        <c:tickLblPos val="nextTo"/>
        <c:crossAx val="987061328"/>
        <c:crosses val="autoZero"/>
        <c:auto val="1"/>
        <c:lblAlgn val="ctr"/>
        <c:lblOffset val="100"/>
        <c:noMultiLvlLbl val="0"/>
      </c:catAx>
      <c:valAx>
        <c:axId val="987061328"/>
        <c:scaling>
          <c:orientation val="minMax"/>
        </c:scaling>
        <c:delete val="1"/>
        <c:axPos val="l"/>
        <c:numFmt formatCode="General" sourceLinked="1"/>
        <c:majorTickMark val="out"/>
        <c:minorTickMark val="none"/>
        <c:tickLblPos val="nextTo"/>
        <c:crossAx val="987054800"/>
        <c:crosses val="autoZero"/>
        <c:crossBetween val="between"/>
      </c:valAx>
      <c:spPr>
        <a:noFill/>
        <a:ln w="25400">
          <a:noFill/>
        </a:ln>
      </c:spPr>
    </c:plotArea>
    <c:legend>
      <c:legendPos val="b"/>
      <c:layout/>
      <c:overlay val="0"/>
    </c:legend>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view3D>
      <c:rotX val="0"/>
      <c:rotY val="0"/>
      <c:rAngAx val="0"/>
      <c:perspective val="50"/>
    </c:view3D>
    <c:floor>
      <c:thickness val="0"/>
    </c:floor>
    <c:sideWall>
      <c:thickness val="0"/>
    </c:sideWall>
    <c:backWall>
      <c:thickness val="0"/>
    </c:backWall>
    <c:plotArea>
      <c:layout>
        <c:manualLayout>
          <c:layoutTarget val="inner"/>
          <c:xMode val="edge"/>
          <c:yMode val="edge"/>
          <c:x val="1.9118428040361127E-2"/>
          <c:y val="8.4523061871775051E-2"/>
          <c:w val="0.97059241200797852"/>
          <c:h val="0.71038107711485965"/>
        </c:manualLayout>
      </c:layout>
      <c:bar3DChart>
        <c:barDir val="col"/>
        <c:grouping val="clustered"/>
        <c:varyColors val="0"/>
        <c:ser>
          <c:idx val="0"/>
          <c:order val="0"/>
          <c:spPr>
            <a:pattFill prst="horzBrick">
              <a:fgClr>
                <a:srgbClr val="0070C0"/>
              </a:fgClr>
              <a:bgClr>
                <a:schemeClr val="bg1"/>
              </a:bgClr>
            </a:pattFill>
          </c:spPr>
          <c:invertIfNegative val="0"/>
          <c:dLbls>
            <c:numFmt formatCode="0.0%" sourceLinked="0"/>
            <c:spPr>
              <a:noFill/>
              <a:ln>
                <a:noFill/>
              </a:ln>
              <a:effectLst/>
            </c:spPr>
            <c:showLegendKey val="0"/>
            <c:showVal val="1"/>
            <c:showCatName val="0"/>
            <c:showSerName val="0"/>
            <c:showPercent val="0"/>
            <c:showBubbleSize val="0"/>
            <c:showLeaderLines val="0"/>
            <c:extLst>
              <c:ext xmlns:c15="http://schemas.microsoft.com/office/drawing/2012/chart" uri="{CE6537A1-D6FC-4f65-9D91-7224C49458BB}">
                <c15:layout/>
                <c15:showLeaderLines val="0"/>
              </c:ext>
            </c:extLst>
          </c:dLbls>
          <c:cat>
            <c:strRef>
              <c:f>Sheet1!$D$2:$G$2</c:f>
              <c:strCache>
                <c:ptCount val="4"/>
                <c:pt idx="0">
                  <c:v>Exportation</c:v>
                </c:pt>
                <c:pt idx="1">
                  <c:v>Importation</c:v>
                </c:pt>
                <c:pt idx="2">
                  <c:v>Réexportation</c:v>
                </c:pt>
                <c:pt idx="3">
                  <c:v>Transit</c:v>
                </c:pt>
              </c:strCache>
            </c:strRef>
          </c:cat>
          <c:val>
            <c:numRef>
              <c:f>Sheet1!$D$10:$G$10</c:f>
              <c:numCache>
                <c:formatCode>0.0</c:formatCode>
                <c:ptCount val="4"/>
                <c:pt idx="0">
                  <c:v>0.5279922480620155</c:v>
                </c:pt>
                <c:pt idx="1">
                  <c:v>0.46558139534883719</c:v>
                </c:pt>
                <c:pt idx="2">
                  <c:v>1.5503875968992248E-3</c:v>
                </c:pt>
                <c:pt idx="3">
                  <c:v>3.875968992248062E-3</c:v>
                </c:pt>
              </c:numCache>
            </c:numRef>
          </c:val>
        </c:ser>
        <c:dLbls>
          <c:showLegendKey val="0"/>
          <c:showVal val="0"/>
          <c:showCatName val="0"/>
          <c:showSerName val="0"/>
          <c:showPercent val="0"/>
          <c:showBubbleSize val="0"/>
        </c:dLbls>
        <c:gapWidth val="150"/>
        <c:shape val="cylinder"/>
        <c:axId val="987055888"/>
        <c:axId val="1090851216"/>
        <c:axId val="0"/>
      </c:bar3DChart>
      <c:catAx>
        <c:axId val="987055888"/>
        <c:scaling>
          <c:orientation val="minMax"/>
        </c:scaling>
        <c:delete val="0"/>
        <c:axPos val="b"/>
        <c:numFmt formatCode="General" sourceLinked="0"/>
        <c:majorTickMark val="out"/>
        <c:minorTickMark val="none"/>
        <c:tickLblPos val="nextTo"/>
        <c:crossAx val="1090851216"/>
        <c:crosses val="autoZero"/>
        <c:auto val="1"/>
        <c:lblAlgn val="ctr"/>
        <c:lblOffset val="100"/>
        <c:noMultiLvlLbl val="0"/>
      </c:catAx>
      <c:valAx>
        <c:axId val="1090851216"/>
        <c:scaling>
          <c:orientation val="minMax"/>
        </c:scaling>
        <c:delete val="1"/>
        <c:axPos val="l"/>
        <c:numFmt formatCode="0.0" sourceLinked="1"/>
        <c:majorTickMark val="out"/>
        <c:minorTickMark val="none"/>
        <c:tickLblPos val="nextTo"/>
        <c:crossAx val="987055888"/>
        <c:crosses val="autoZero"/>
        <c:crossBetween val="between"/>
      </c:valAx>
    </c:plotArea>
    <c:plotVisOnly val="1"/>
    <c:dispBlanksAs val="gap"/>
    <c:showDLblsOverMax val="0"/>
  </c:chart>
  <c:externalData r:id="rId1">
    <c:autoUpdate val="0"/>
  </c:externalData>
</c:chartSpace>
</file>

<file path=ppt/comments/comment1.xml><?xml version="1.0" encoding="utf-8"?>
<p:cmLst xmlns:a="http://schemas.openxmlformats.org/drawingml/2006/main" xmlns:r="http://schemas.openxmlformats.org/officeDocument/2006/relationships" xmlns:p="http://schemas.openxmlformats.org/presentationml/2006/main">
  <p:cm authorId="1" dt="2019-08-21T16:25:42.595" idx="1">
    <p:pos x="5293" y="1540"/>
    <p:text>definir</p:text>
    <p:extLst>
      <p:ext uri="{C676402C-5697-4E1C-873F-D02D1690AC5C}">
        <p15:threadingInfo xmlns:p15="http://schemas.microsoft.com/office/powerpoint/2012/main" timeZoneBias="0"/>
      </p:ext>
    </p:extLst>
  </p:cm>
</p:cmLst>
</file>

<file path=ppt/comments/comment2.xml><?xml version="1.0" encoding="utf-8"?>
<p:cmLst xmlns:a="http://schemas.openxmlformats.org/drawingml/2006/main" xmlns:r="http://schemas.openxmlformats.org/officeDocument/2006/relationships" xmlns:p="http://schemas.openxmlformats.org/presentationml/2006/main">
  <p:cm authorId="1" dt="2019-08-21T18:13:48.021" idx="2">
    <p:pos x="5542" y="3553"/>
    <p:text>supprimer</p:text>
    <p:extLst>
      <p:ext uri="{C676402C-5697-4E1C-873F-D02D1690AC5C}">
        <p15:threadingInfo xmlns:p15="http://schemas.microsoft.com/office/powerpoint/2012/main" timeZoneBias="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D0A950-198A-4BB6-AE0B-BCB0E38E9012}" type="datetimeFigureOut">
              <a:rPr lang="fr-FR" smtClean="0"/>
              <a:t>21/08/2019</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FFA667-E5AA-46F7-B4A2-74570CD49E71}" type="slidenum">
              <a:rPr lang="fr-FR" smtClean="0"/>
              <a:t>‹N°›</a:t>
            </a:fld>
            <a:endParaRPr lang="fr-FR"/>
          </a:p>
        </p:txBody>
      </p:sp>
    </p:spTree>
    <p:extLst>
      <p:ext uri="{BB962C8B-B14F-4D97-AF65-F5344CB8AC3E}">
        <p14:creationId xmlns:p14="http://schemas.microsoft.com/office/powerpoint/2010/main" val="3072959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 présentation de la quitescence de notre travail s’éffectuera selon</a:t>
            </a:r>
            <a:r>
              <a:rPr lang="fr-FR" baseline="0" dirty="0"/>
              <a:t> le plan ci-après:</a:t>
            </a:r>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a:t>
            </a:fld>
            <a:endParaRPr lang="fr-FR"/>
          </a:p>
        </p:txBody>
      </p:sp>
    </p:spTree>
    <p:extLst>
      <p:ext uri="{BB962C8B-B14F-4D97-AF65-F5344CB8AC3E}">
        <p14:creationId xmlns:p14="http://schemas.microsoft.com/office/powerpoint/2010/main" val="3673025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14</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15</a:t>
            </a:fld>
            <a:endParaRPr lang="fr-FR"/>
          </a:p>
        </p:txBody>
      </p:sp>
    </p:spTree>
    <p:extLst>
      <p:ext uri="{BB962C8B-B14F-4D97-AF65-F5344CB8AC3E}">
        <p14:creationId xmlns:p14="http://schemas.microsoft.com/office/powerpoint/2010/main" val="39054655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16</a:t>
            </a:fld>
            <a:endParaRPr lang="fr-FR"/>
          </a:p>
        </p:txBody>
      </p:sp>
    </p:spTree>
    <p:extLst>
      <p:ext uri="{BB962C8B-B14F-4D97-AF65-F5344CB8AC3E}">
        <p14:creationId xmlns:p14="http://schemas.microsoft.com/office/powerpoint/2010/main" val="677652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a:t>Nous introduirons en présentant le contexte et la justication de l’étude, la  </a:t>
            </a:r>
            <a:endParaRPr lang="fr-FR" dirty="0"/>
          </a:p>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2</a:t>
            </a:fld>
            <a:endParaRPr lang="fr-FR"/>
          </a:p>
        </p:txBody>
      </p:sp>
    </p:spTree>
    <p:extLst>
      <p:ext uri="{BB962C8B-B14F-4D97-AF65-F5344CB8AC3E}">
        <p14:creationId xmlns:p14="http://schemas.microsoft.com/office/powerpoint/2010/main" val="3351422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7</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8</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9</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10</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11</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12</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13</a:t>
            </a:fld>
            <a:endParaRPr lang="fr-FR"/>
          </a:p>
        </p:txBody>
      </p:sp>
    </p:spTree>
    <p:extLst>
      <p:ext uri="{BB962C8B-B14F-4D97-AF65-F5344CB8AC3E}">
        <p14:creationId xmlns:p14="http://schemas.microsoft.com/office/powerpoint/2010/main" val="465094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7"/>
            <a:ext cx="7772400" cy="1470025"/>
          </a:xfrm>
          <a:prstGeom prst="rect">
            <a:avLst/>
          </a:prstGeo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Modifiez le style des sous-titres du masque</a:t>
            </a:r>
          </a:p>
        </p:txBody>
      </p:sp>
    </p:spTree>
    <p:extLst>
      <p:ext uri="{BB962C8B-B14F-4D97-AF65-F5344CB8AC3E}">
        <p14:creationId xmlns:p14="http://schemas.microsoft.com/office/powerpoint/2010/main" val="32282279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texte vertical 2"/>
          <p:cNvSpPr>
            <a:spLocks noGrp="1"/>
          </p:cNvSpPr>
          <p:nvPr>
            <p:ph type="body" orient="vert" idx="1"/>
          </p:nvPr>
        </p:nvSpPr>
        <p:spPr>
          <a:xfrm>
            <a:off x="457200" y="1600202"/>
            <a:ext cx="8229600" cy="4525963"/>
          </a:xfrm>
          <a:prstGeom prst="rect">
            <a:avLst/>
          </a:prstGeo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99509988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0"/>
            <a:ext cx="2057400" cy="5851525"/>
          </a:xfrm>
          <a:prstGeom prst="rect">
            <a:avLst/>
          </a:prstGeo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40"/>
            <a:ext cx="6019800" cy="5851525"/>
          </a:xfrm>
          <a:prstGeom prst="rect">
            <a:avLst/>
          </a:prstGeo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30915040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contenu 2"/>
          <p:cNvSpPr>
            <a:spLocks noGrp="1"/>
          </p:cNvSpPr>
          <p:nvPr>
            <p:ph idx="1"/>
          </p:nvPr>
        </p:nvSpPr>
        <p:spPr>
          <a:xfrm>
            <a:off x="457200" y="1600202"/>
            <a:ext cx="8229600" cy="4525963"/>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93129632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2"/>
            <a:ext cx="7772400" cy="1362075"/>
          </a:xfrm>
          <a:prstGeom prst="rect">
            <a:avLst/>
          </a:prstGeo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Tree>
    <p:extLst>
      <p:ext uri="{BB962C8B-B14F-4D97-AF65-F5344CB8AC3E}">
        <p14:creationId xmlns:p14="http://schemas.microsoft.com/office/powerpoint/2010/main" val="30235366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contenu 2"/>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72482077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9591471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Tree>
    <p:extLst>
      <p:ext uri="{BB962C8B-B14F-4D97-AF65-F5344CB8AC3E}">
        <p14:creationId xmlns:p14="http://schemas.microsoft.com/office/powerpoint/2010/main" val="285868946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70298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73050"/>
            <a:ext cx="3008313" cy="1162050"/>
          </a:xfrm>
          <a:prstGeom prst="rect">
            <a:avLst/>
          </a:prstGeo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1"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371819881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164466377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6" descr="Idekomfdsnueoadfsneige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 Box 8"/>
          <p:cNvSpPr txBox="1">
            <a:spLocks noChangeArrowheads="1"/>
          </p:cNvSpPr>
          <p:nvPr userDrawn="1"/>
        </p:nvSpPr>
        <p:spPr bwMode="auto">
          <a:xfrm>
            <a:off x="7812088" y="6308726"/>
            <a:ext cx="12137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fr-FR" altLang="fr-FR" b="1">
                <a:solidFill>
                  <a:schemeClr val="bg1"/>
                </a:solidFill>
              </a:rPr>
              <a:t>Page </a:t>
            </a:r>
            <a:fld id="{639FAA92-D38F-4353-A7F7-F37969255FAF}" type="slidenum">
              <a:rPr lang="fr-FR" altLang="fr-FR" b="1" smtClean="0">
                <a:solidFill>
                  <a:schemeClr val="bg1"/>
                </a:solidFill>
              </a:rPr>
              <a:pPr eaLnBrk="1" hangingPunct="1">
                <a:defRPr/>
              </a:pPr>
              <a:t>‹N°›</a:t>
            </a:fld>
            <a:endParaRPr lang="fr-FR" altLang="fr-FR" b="1">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p14:dur="10"/>
    </mc:Choice>
    <mc:Fallback xmlns="">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5.png"/><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7"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6.png"/><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5" Type="http://schemas.openxmlformats.org/officeDocument/2006/relationships/chart" Target="../charts/chart1.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5" Type="http://schemas.openxmlformats.org/officeDocument/2006/relationships/comments" Target="../comments/commen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5" Type="http://schemas.openxmlformats.org/officeDocument/2006/relationships/comments" Target="../comments/comment2.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3075"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560" y="-27353"/>
            <a:ext cx="101674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 coins arrondis 9">
            <a:extLst>
              <a:ext uri="{FF2B5EF4-FFF2-40B4-BE49-F238E27FC236}">
                <a16:creationId xmlns="" xmlns:a16="http://schemas.microsoft.com/office/drawing/2014/main" id="{B5F7EAAF-D2D1-4DAA-9E37-56BC5786F69D}"/>
              </a:ext>
            </a:extLst>
          </p:cNvPr>
          <p:cNvSpPr>
            <a:spLocks noChangeArrowheads="1"/>
          </p:cNvSpPr>
          <p:nvPr/>
        </p:nvSpPr>
        <p:spPr bwMode="auto">
          <a:xfrm>
            <a:off x="256283" y="1052736"/>
            <a:ext cx="8640960" cy="1443047"/>
          </a:xfrm>
          <a:prstGeom prst="roundRect">
            <a:avLst>
              <a:gd name="adj" fmla="val 16667"/>
            </a:avLst>
          </a:prstGeom>
          <a:solidFill>
            <a:srgbClr val="DBE5F1"/>
          </a:solidFill>
          <a:ln w="25400">
            <a:solidFill>
              <a:srgbClr val="243F60"/>
            </a:solidFill>
            <a:round/>
            <a:headEnd/>
            <a:tailEnd/>
          </a:ln>
        </p:spPr>
        <p:txBody>
          <a:bodyPr rot="0" vert="horz" wrap="square" lIns="91440" tIns="45720" rIns="91440" bIns="45720" anchor="ctr" anchorCtr="0" upright="1">
            <a:noAutofit/>
          </a:bodyPr>
          <a:lstStyle/>
          <a:p>
            <a:pPr algn="ctr"/>
            <a:r>
              <a:rPr lang="fr-FR" b="1" cap="all" dirty="0"/>
              <a:t>ENQUETE SUR LES FLUX TRANSFRONTALIERS NON ENREGISTRES au togo</a:t>
            </a:r>
            <a:endParaRPr lang="fr-FR" dirty="0"/>
          </a:p>
          <a:p>
            <a:pPr algn="ctr"/>
            <a:r>
              <a:rPr lang="en-US" b="1" cap="all" dirty="0"/>
              <a:t>(EFTNE-togo</a:t>
            </a:r>
            <a:r>
              <a:rPr lang="en-US" b="1" cap="all" dirty="0" smtClean="0"/>
              <a:t>)</a:t>
            </a:r>
            <a:endParaRPr lang="fr-FR" dirty="0"/>
          </a:p>
          <a:p>
            <a:pPr algn="ctr"/>
            <a:r>
              <a:rPr lang="en-US" b="1" cap="all" dirty="0"/>
              <a:t>PREMIER PASSAGE</a:t>
            </a:r>
            <a:endParaRPr lang="fr-FR" dirty="0"/>
          </a:p>
        </p:txBody>
      </p:sp>
      <p:pic>
        <p:nvPicPr>
          <p:cNvPr id="12" name="Image 11"/>
          <p:cNvPicPr/>
          <p:nvPr/>
        </p:nvPicPr>
        <p:blipFill>
          <a:blip r:embed="rId5">
            <a:extLst>
              <a:ext uri="{28A0092B-C50C-407E-A947-70E740481C1C}">
                <a14:useLocalDpi xmlns:a14="http://schemas.microsoft.com/office/drawing/2010/main" val="0"/>
              </a:ext>
            </a:extLst>
          </a:blip>
          <a:srcRect/>
          <a:stretch>
            <a:fillRect/>
          </a:stretch>
        </p:blipFill>
        <p:spPr bwMode="auto">
          <a:xfrm>
            <a:off x="467544" y="5216890"/>
            <a:ext cx="685800" cy="845820"/>
          </a:xfrm>
          <a:prstGeom prst="rect">
            <a:avLst/>
          </a:prstGeom>
          <a:noFill/>
          <a:ln>
            <a:noFill/>
          </a:ln>
        </p:spPr>
      </p:pic>
      <p:pic>
        <p:nvPicPr>
          <p:cNvPr id="1025" name="Imag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35999" y="5216890"/>
            <a:ext cx="704850" cy="657225"/>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2339752" y="3429000"/>
            <a:ext cx="4968552" cy="461665"/>
          </a:xfrm>
          <a:prstGeom prst="rect">
            <a:avLst/>
          </a:prstGeom>
          <a:noFill/>
        </p:spPr>
        <p:txBody>
          <a:bodyPr wrap="square" rtlCol="0">
            <a:spAutoFit/>
          </a:bodyPr>
          <a:lstStyle/>
          <a:p>
            <a:r>
              <a:rPr lang="fr-FR" sz="2400" b="1" dirty="0" smtClean="0">
                <a:solidFill>
                  <a:srgbClr val="FF0000"/>
                </a:solidFill>
              </a:rPr>
              <a:t>PRESENTATION DES RESULTAS</a:t>
            </a:r>
            <a:endParaRPr lang="fr-FR" sz="2400" b="1" dirty="0">
              <a:solidFill>
                <a:srgbClr val="FF0000"/>
              </a:solidFill>
            </a:endParaRPr>
          </a:p>
        </p:txBody>
      </p:sp>
      <p:sp>
        <p:nvSpPr>
          <p:cNvPr id="3" name="ZoneTexte 2"/>
          <p:cNvSpPr txBox="1"/>
          <p:nvPr/>
        </p:nvSpPr>
        <p:spPr>
          <a:xfrm>
            <a:off x="1763688" y="4365104"/>
            <a:ext cx="5040560" cy="923330"/>
          </a:xfrm>
          <a:prstGeom prst="rect">
            <a:avLst/>
          </a:prstGeom>
          <a:noFill/>
        </p:spPr>
        <p:txBody>
          <a:bodyPr wrap="square" rtlCol="0">
            <a:spAutoFit/>
          </a:bodyPr>
          <a:lstStyle/>
          <a:p>
            <a:r>
              <a:rPr lang="fr-FR" dirty="0" smtClean="0"/>
              <a:t>Présenté par: </a:t>
            </a:r>
            <a:r>
              <a:rPr lang="fr-FR" b="1" dirty="0" smtClean="0"/>
              <a:t>MM. NATOR </a:t>
            </a:r>
            <a:r>
              <a:rPr lang="fr-FR" b="1" dirty="0" err="1" smtClean="0"/>
              <a:t>Kodjovi</a:t>
            </a:r>
            <a:r>
              <a:rPr lang="fr-FR" b="1" dirty="0" smtClean="0"/>
              <a:t> </a:t>
            </a:r>
            <a:r>
              <a:rPr lang="fr-FR" b="1" dirty="0" err="1" smtClean="0"/>
              <a:t>Djigbodi</a:t>
            </a:r>
            <a:endParaRPr lang="fr-FR" b="1" dirty="0" smtClean="0"/>
          </a:p>
          <a:p>
            <a:r>
              <a:rPr lang="fr-FR" b="1" dirty="0" smtClean="0"/>
              <a:t>	                AMEDODZI </a:t>
            </a:r>
            <a:r>
              <a:rPr lang="fr-FR" b="1" dirty="0" err="1"/>
              <a:t>Kokou</a:t>
            </a:r>
            <a:r>
              <a:rPr lang="fr-FR" b="1" dirty="0"/>
              <a:t> </a:t>
            </a:r>
            <a:r>
              <a:rPr lang="fr-FR" b="1" dirty="0" err="1"/>
              <a:t>Mawufe</a:t>
            </a:r>
            <a:endParaRPr lang="fr-FR" b="1" dirty="0" smtClean="0"/>
          </a:p>
          <a:p>
            <a:r>
              <a:rPr lang="fr-FR" dirty="0" smtClean="0"/>
              <a:t>                       </a:t>
            </a:r>
            <a:r>
              <a:rPr lang="fr-FR" dirty="0" smtClean="0">
                <a:solidFill>
                  <a:srgbClr val="00B050"/>
                </a:solidFill>
              </a:rPr>
              <a:t>Comptables Nationaux</a:t>
            </a:r>
            <a:endParaRPr lang="fr-FR" dirty="0">
              <a:solidFill>
                <a:srgbClr val="00B050"/>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6001643"/>
          </a:xfrm>
          <a:prstGeom prst="rect">
            <a:avLst/>
          </a:prstGeom>
          <a:noFill/>
        </p:spPr>
        <p:txBody>
          <a:bodyPr wrap="square">
            <a:spAutoFit/>
          </a:bodyPr>
          <a:lstStyle/>
          <a:p>
            <a:r>
              <a:rPr lang="fr-FR" sz="2400" b="1" i="1" dirty="0"/>
              <a:t>II.3 Ressource humaine mobilisée</a:t>
            </a:r>
          </a:p>
          <a:p>
            <a:pPr marL="342900" indent="-342900" algn="just">
              <a:buFont typeface="Wingdings" pitchFamily="2" charset="2"/>
              <a:buChar char="q"/>
            </a:pPr>
            <a:r>
              <a:rPr lang="fr-FR" sz="2400" i="1" dirty="0"/>
              <a:t>Les agents enquêteurs</a:t>
            </a:r>
          </a:p>
          <a:p>
            <a:pPr algn="just"/>
            <a:r>
              <a:rPr lang="fr-FR" sz="2400" dirty="0"/>
              <a:t> </a:t>
            </a:r>
            <a:r>
              <a:rPr lang="fr-FR" sz="2400" dirty="0">
                <a:solidFill>
                  <a:srgbClr val="FF0000"/>
                </a:solidFill>
              </a:rPr>
              <a:t>Elle a mobilisé 45 agents de collecte </a:t>
            </a:r>
            <a:r>
              <a:rPr lang="fr-FR" sz="2400" dirty="0"/>
              <a:t>à raison de :</a:t>
            </a:r>
          </a:p>
          <a:p>
            <a:pPr marL="342900" lvl="0" indent="-342900" algn="just">
              <a:buFont typeface="Arial" pitchFamily="34" charset="0"/>
              <a:buChar char="•"/>
            </a:pPr>
            <a:r>
              <a:rPr lang="fr-FR" sz="2400" dirty="0"/>
              <a:t>10 agents pour la région Maritime</a:t>
            </a:r>
          </a:p>
          <a:p>
            <a:pPr marL="342900" lvl="0" indent="-342900" algn="just">
              <a:buFont typeface="Arial" pitchFamily="34" charset="0"/>
              <a:buChar char="•"/>
            </a:pPr>
            <a:r>
              <a:rPr lang="fr-FR" sz="2400" dirty="0"/>
              <a:t>10 agents dans la région des Plateaux ;</a:t>
            </a:r>
          </a:p>
          <a:p>
            <a:pPr marL="342900" lvl="0" indent="-342900" algn="just">
              <a:buFont typeface="Arial" pitchFamily="34" charset="0"/>
              <a:buChar char="•"/>
            </a:pPr>
            <a:r>
              <a:rPr lang="fr-FR" sz="2400" dirty="0"/>
              <a:t>6 agents dans la région Centrale ;</a:t>
            </a:r>
          </a:p>
          <a:p>
            <a:pPr marL="342900" lvl="0" indent="-342900" algn="just">
              <a:buFont typeface="Arial" pitchFamily="34" charset="0"/>
              <a:buChar char="•"/>
            </a:pPr>
            <a:r>
              <a:rPr lang="fr-FR" sz="2400" dirty="0"/>
              <a:t>7 agents dans la région de la Kara ;</a:t>
            </a:r>
          </a:p>
          <a:p>
            <a:pPr marL="342900" lvl="0" indent="-342900" algn="just">
              <a:buFont typeface="Arial" pitchFamily="34" charset="0"/>
              <a:buChar char="•"/>
            </a:pPr>
            <a:r>
              <a:rPr lang="fr-FR" sz="2400" dirty="0"/>
              <a:t>12 agents dans la région des Savanes</a:t>
            </a:r>
          </a:p>
          <a:p>
            <a:pPr algn="just"/>
            <a:r>
              <a:rPr lang="fr-FR" sz="2400" dirty="0"/>
              <a:t>Forte implication des Directeurs régionaux dans les opération de collecte en tant que superviseurs administratifs et techniques chargés de faciliter les contacts aux agents de terrain dans leur région d’affectation et de suivre leurs travaux de terrain</a:t>
            </a:r>
          </a:p>
          <a:p>
            <a:pPr lvl="1" algn="just">
              <a:buClr>
                <a:srgbClr val="2011DD"/>
              </a:buClr>
              <a:defRPr/>
            </a:pP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316221795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2677656"/>
          </a:xfrm>
          <a:prstGeom prst="rect">
            <a:avLst/>
          </a:prstGeom>
          <a:noFill/>
        </p:spPr>
        <p:txBody>
          <a:bodyPr wrap="square">
            <a:spAutoFit/>
          </a:bodyPr>
          <a:lstStyle/>
          <a:p>
            <a:pPr marL="342900" indent="-342900">
              <a:buFont typeface="Wingdings" pitchFamily="2" charset="2"/>
              <a:buChar char="v"/>
            </a:pPr>
            <a:r>
              <a:rPr lang="fr-FR" sz="2400" b="1" i="1" dirty="0" smtClean="0"/>
              <a:t> </a:t>
            </a:r>
            <a:r>
              <a:rPr lang="fr-FR" sz="2400" b="1" i="1" dirty="0"/>
              <a:t>Ressource </a:t>
            </a:r>
            <a:r>
              <a:rPr lang="fr-FR" sz="2400" b="1" i="1" dirty="0" smtClean="0"/>
              <a:t>financière mobilisée</a:t>
            </a:r>
          </a:p>
          <a:p>
            <a:pPr lvl="1" algn="just">
              <a:buClr>
                <a:srgbClr val="2011DD"/>
              </a:buClr>
              <a:defRPr/>
            </a:pPr>
            <a:endParaRPr lang="fr-FR" sz="2400" dirty="0" smtClean="0"/>
          </a:p>
          <a:p>
            <a:pPr lvl="1" algn="just">
              <a:buClr>
                <a:srgbClr val="2011DD"/>
              </a:buClr>
              <a:defRPr/>
            </a:pPr>
            <a:r>
              <a:rPr lang="fr-FR" sz="2400" dirty="0" smtClean="0"/>
              <a:t>L’enquête </a:t>
            </a:r>
            <a:r>
              <a:rPr lang="fr-FR" sz="2400" dirty="0"/>
              <a:t>a été entièrement financée par la </a:t>
            </a:r>
            <a:r>
              <a:rPr lang="fr-FR" sz="2400" b="1" dirty="0"/>
              <a:t>Banque </a:t>
            </a:r>
            <a:r>
              <a:rPr lang="fr-FR" sz="2400" b="1" dirty="0" smtClean="0"/>
              <a:t>mondiale (BM)</a:t>
            </a:r>
            <a:endParaRPr lang="fr-FR" sz="2400" b="1" dirty="0"/>
          </a:p>
          <a:p>
            <a:pPr lvl="1" algn="just">
              <a:buClr>
                <a:srgbClr val="2011DD"/>
              </a:buClr>
              <a:defRPr/>
            </a:pP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314337048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6740307"/>
          </a:xfrm>
          <a:prstGeom prst="rect">
            <a:avLst/>
          </a:prstGeom>
          <a:noFill/>
        </p:spPr>
        <p:txBody>
          <a:bodyPr wrap="square">
            <a:spAutoFit/>
          </a:bodyPr>
          <a:lstStyle/>
          <a:p>
            <a:r>
              <a:rPr lang="fr-FR" sz="2400" b="1" i="1" dirty="0"/>
              <a:t>II.4 Outils de collecte</a:t>
            </a:r>
          </a:p>
          <a:p>
            <a:pPr algn="just"/>
            <a:r>
              <a:rPr lang="fr-FR" sz="2400" dirty="0"/>
              <a:t>Pour l’enquête, l’équipe technique a élaboré pour la collecte un questionnaire général, un questionnaire spécifique aux responsables des localités frontalières, une application CAPI sous </a:t>
            </a:r>
            <a:r>
              <a:rPr lang="fr-FR" sz="2400" dirty="0" err="1"/>
              <a:t>CSPro</a:t>
            </a:r>
            <a:r>
              <a:rPr lang="fr-FR" sz="2400" dirty="0"/>
              <a:t> et un manuel d’instructions pour les opérations de terrain</a:t>
            </a:r>
          </a:p>
          <a:p>
            <a:pPr algn="just"/>
            <a:r>
              <a:rPr lang="fr-FR" sz="2400" b="1" dirty="0"/>
              <a:t>Le questionnaire général</a:t>
            </a:r>
            <a:r>
              <a:rPr lang="fr-FR" sz="2400" dirty="0"/>
              <a:t> est l’outil de collecte principal et essentiel lors de la collecte</a:t>
            </a:r>
          </a:p>
          <a:p>
            <a:pPr algn="just"/>
            <a:r>
              <a:rPr lang="fr-FR" sz="2400" b="1" dirty="0"/>
              <a:t>Le questionnaire guide</a:t>
            </a:r>
            <a:r>
              <a:rPr lang="fr-FR" sz="2400" dirty="0"/>
              <a:t> est administré au premiers responsable des localités frontalières et a pour but de capter les produits faisant objets de flux transfrontaliers non enregistrés ainsi que les périodes d’observation</a:t>
            </a:r>
          </a:p>
          <a:p>
            <a:pPr algn="just"/>
            <a:r>
              <a:rPr lang="fr-FR" sz="2400" dirty="0"/>
              <a:t>L’</a:t>
            </a:r>
            <a:r>
              <a:rPr lang="fr-FR" sz="2400" b="1" dirty="0"/>
              <a:t>application CAPI sous </a:t>
            </a:r>
            <a:r>
              <a:rPr lang="fr-FR" sz="2400" b="1" dirty="0" err="1"/>
              <a:t>CSPro</a:t>
            </a:r>
            <a:r>
              <a:rPr lang="fr-FR" sz="2400" b="1" dirty="0"/>
              <a:t> version 7.1</a:t>
            </a:r>
            <a:r>
              <a:rPr lang="fr-FR" sz="2400" dirty="0"/>
              <a:t> a été élaborée pour la phase de collecte et implémentée sur les tablettes </a:t>
            </a:r>
            <a:r>
              <a:rPr lang="fr-FR" sz="2400" dirty="0" err="1"/>
              <a:t>Android</a:t>
            </a:r>
            <a:endParaRPr lang="fr-FR" sz="2400" b="1" i="1" dirty="0"/>
          </a:p>
          <a:p>
            <a:pPr lvl="1" algn="just">
              <a:buClr>
                <a:srgbClr val="2011DD"/>
              </a:buClr>
              <a:defRPr/>
            </a:pP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274281383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6370975"/>
          </a:xfrm>
          <a:prstGeom prst="rect">
            <a:avLst/>
          </a:prstGeom>
          <a:noFill/>
        </p:spPr>
        <p:txBody>
          <a:bodyPr wrap="square">
            <a:spAutoFit/>
          </a:bodyPr>
          <a:lstStyle/>
          <a:p>
            <a:pPr>
              <a:buClr>
                <a:srgbClr val="2011DD"/>
              </a:buClr>
              <a:defRPr/>
            </a:pPr>
            <a:r>
              <a:rPr lang="fr-FR" sz="2400" b="1" i="1" dirty="0"/>
              <a:t>    </a:t>
            </a:r>
            <a:r>
              <a:rPr lang="fr-FR" sz="2400" b="1" i="1" dirty="0" smtClean="0"/>
              <a:t> II.5. Echantillonnage</a:t>
            </a:r>
          </a:p>
          <a:p>
            <a:pPr algn="just">
              <a:buClr>
                <a:srgbClr val="2011DD"/>
              </a:buClr>
              <a:defRPr/>
            </a:pPr>
            <a:r>
              <a:rPr lang="fr-FR" sz="2400" b="1" i="1" dirty="0"/>
              <a:t>  </a:t>
            </a:r>
            <a:r>
              <a:rPr lang="fr-FR" sz="2400" b="1" i="1" dirty="0" smtClean="0"/>
              <a:t>    </a:t>
            </a:r>
            <a:r>
              <a:rPr lang="fr-FR" sz="2400" dirty="0" smtClean="0">
                <a:solidFill>
                  <a:srgbClr val="FF0000"/>
                </a:solidFill>
                <a:latin typeface="+mj-lt"/>
              </a:rPr>
              <a:t>L’échantillon constitué a été ex post.</a:t>
            </a:r>
          </a:p>
          <a:p>
            <a:pPr lvl="1" algn="just">
              <a:buClr>
                <a:srgbClr val="2011DD"/>
              </a:buClr>
              <a:defRPr/>
            </a:pPr>
            <a:r>
              <a:rPr lang="fr-FR" sz="2400" dirty="0" smtClean="0">
                <a:latin typeface="+mj-lt"/>
              </a:rPr>
              <a:t>Donc l’unité enquêtée est tout agent économique dont les marchandises ne sont pas enregistrées dans les sources officielles et faisant une transaction est enquêté au cours de la période d’enquête.</a:t>
            </a:r>
          </a:p>
          <a:p>
            <a:pPr marL="800100" lvl="1" indent="-342900" algn="just">
              <a:buClr>
                <a:srgbClr val="2011DD"/>
              </a:buClr>
              <a:buFont typeface="Arial" pitchFamily="34" charset="0"/>
              <a:buChar char="•"/>
              <a:defRPr/>
            </a:pPr>
            <a:r>
              <a:rPr lang="fr-FR" sz="2400" dirty="0" smtClean="0"/>
              <a:t>Pour les postes formels contrôlés par la Douane, seuls les agents économiques dont la transaction n’a pas fait objet d’enregistrement par la douane seront interviewés. </a:t>
            </a:r>
          </a:p>
          <a:p>
            <a:pPr marL="800100" lvl="1" indent="-342900" algn="just">
              <a:buClr>
                <a:srgbClr val="2011DD"/>
              </a:buClr>
              <a:buFont typeface="Arial" pitchFamily="34" charset="0"/>
              <a:buChar char="•"/>
              <a:defRPr/>
            </a:pPr>
            <a:r>
              <a:rPr lang="fr-FR" sz="2400" dirty="0" smtClean="0"/>
              <a:t>Pour </a:t>
            </a:r>
            <a:r>
              <a:rPr lang="fr-FR" sz="2400" dirty="0"/>
              <a:t>les postes informels et formels contrôlés par </a:t>
            </a:r>
            <a:r>
              <a:rPr lang="fr-FR" sz="2400" dirty="0" smtClean="0"/>
              <a:t>la gendarmerie ou </a:t>
            </a:r>
            <a:r>
              <a:rPr lang="fr-FR" sz="2400" dirty="0"/>
              <a:t>la police, tous les agents économiques effectuant des transactions sont </a:t>
            </a:r>
            <a:r>
              <a:rPr lang="fr-FR" sz="2400" dirty="0" smtClean="0"/>
              <a:t>enquêtés puisque les marchandises qui passent par ces frontières ne sont pas enregistrées dans les registres douaniers</a:t>
            </a:r>
            <a:endParaRPr lang="fr-FR" sz="2400" dirty="0"/>
          </a:p>
          <a:p>
            <a:pPr lvl="1" algn="just">
              <a:buClr>
                <a:srgbClr val="2011DD"/>
              </a:buClr>
              <a:defRPr/>
            </a:pP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2739732359"/>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8" y="44624"/>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6" y="648897"/>
            <a:ext cx="9091464" cy="7109639"/>
          </a:xfrm>
          <a:prstGeom prst="rect">
            <a:avLst/>
          </a:prstGeom>
          <a:noFill/>
        </p:spPr>
        <p:txBody>
          <a:bodyPr wrap="square">
            <a:spAutoFit/>
          </a:bodyPr>
          <a:lstStyle/>
          <a:p>
            <a:pPr>
              <a:lnSpc>
                <a:spcPct val="150000"/>
              </a:lnSpc>
              <a:buClr>
                <a:srgbClr val="2011DD"/>
              </a:buClr>
              <a:defRPr/>
            </a:pPr>
            <a:r>
              <a:rPr lang="fr-FR" sz="2400" b="1" i="1" dirty="0"/>
              <a:t> </a:t>
            </a:r>
            <a:r>
              <a:rPr lang="fr-FR" sz="2400" b="1" i="1" dirty="0" smtClean="0"/>
              <a:t>II-6 Extrapolation</a:t>
            </a:r>
          </a:p>
          <a:p>
            <a:pPr>
              <a:lnSpc>
                <a:spcPct val="150000"/>
              </a:lnSpc>
              <a:buClr>
                <a:srgbClr val="2011DD"/>
              </a:buClr>
              <a:defRPr/>
            </a:pPr>
            <a:r>
              <a:rPr lang="fr-FR" sz="2400" dirty="0" smtClean="0"/>
              <a:t>Définition </a:t>
            </a:r>
            <a:r>
              <a:rPr lang="fr-FR" sz="2400" dirty="0"/>
              <a:t>des variables</a:t>
            </a:r>
          </a:p>
          <a:p>
            <a:pPr marL="800100" lvl="1" indent="-342900" algn="just">
              <a:lnSpc>
                <a:spcPct val="200000"/>
              </a:lnSpc>
              <a:buClr>
                <a:srgbClr val="2011DD"/>
              </a:buClr>
              <a:buFont typeface="Wingdings" panose="05000000000000000000" pitchFamily="2" charset="2"/>
              <a:buChar char="Ä"/>
              <a:defRPr/>
            </a:pPr>
            <a:r>
              <a:rPr lang="fr-FR" sz="2400" dirty="0">
                <a:latin typeface="Book Antiqua" panose="02040602050305030304" pitchFamily="18" charset="0"/>
              </a:rPr>
              <a:t>La valeur brute du produit déclarée </a:t>
            </a:r>
          </a:p>
          <a:p>
            <a:pPr marL="800100" lvl="1" indent="-342900" algn="just">
              <a:lnSpc>
                <a:spcPct val="200000"/>
              </a:lnSpc>
              <a:buClr>
                <a:srgbClr val="2011DD"/>
              </a:buClr>
              <a:buFont typeface="Wingdings" panose="05000000000000000000" pitchFamily="2" charset="2"/>
              <a:buChar char="Ä"/>
              <a:defRPr/>
            </a:pPr>
            <a:r>
              <a:rPr lang="fr-FR" sz="2400" dirty="0">
                <a:latin typeface="Book Antiqua" panose="02040602050305030304" pitchFamily="18" charset="0"/>
              </a:rPr>
              <a:t>Nombre de transactions annuelles</a:t>
            </a:r>
          </a:p>
          <a:p>
            <a:pPr marL="800100" lvl="1" indent="-342900" algn="just">
              <a:lnSpc>
                <a:spcPct val="200000"/>
              </a:lnSpc>
              <a:buClr>
                <a:srgbClr val="2011DD"/>
              </a:buClr>
              <a:buFont typeface="Wingdings" panose="05000000000000000000" pitchFamily="2" charset="2"/>
              <a:buChar char="Ä"/>
              <a:defRPr/>
            </a:pPr>
            <a:r>
              <a:rPr lang="fr-FR" sz="2400" dirty="0">
                <a:latin typeface="Book Antiqua" panose="02040602050305030304" pitchFamily="18" charset="0"/>
              </a:rPr>
              <a:t>Nombre de transactions dans la période déclarée</a:t>
            </a:r>
          </a:p>
          <a:p>
            <a:pPr marL="800100" lvl="1" indent="-342900" algn="just">
              <a:lnSpc>
                <a:spcPct val="200000"/>
              </a:lnSpc>
              <a:buClr>
                <a:srgbClr val="2011DD"/>
              </a:buClr>
              <a:buFont typeface="Wingdings" panose="05000000000000000000" pitchFamily="2" charset="2"/>
              <a:buChar char="Ä"/>
              <a:defRPr/>
            </a:pPr>
            <a:r>
              <a:rPr lang="fr-FR" sz="2400" dirty="0">
                <a:latin typeface="Book Antiqua" panose="02040602050305030304" pitchFamily="18" charset="0"/>
              </a:rPr>
              <a:t>La fréquence d’observation du produit par les responsables locaux</a:t>
            </a:r>
          </a:p>
          <a:p>
            <a:pPr marL="800100" lvl="1" indent="-342900">
              <a:lnSpc>
                <a:spcPct val="200000"/>
              </a:lnSpc>
              <a:buClr>
                <a:srgbClr val="2011DD"/>
              </a:buClr>
              <a:buFont typeface="Wingdings" panose="05000000000000000000" pitchFamily="2" charset="2"/>
              <a:buChar char="Ä"/>
              <a:defRPr/>
            </a:pPr>
            <a:r>
              <a:rPr lang="fr-FR" sz="2400" dirty="0">
                <a:latin typeface="Book Antiqua" panose="02040602050305030304" pitchFamily="18" charset="0"/>
              </a:rPr>
              <a:t>La périodicité des transactions</a:t>
            </a:r>
          </a:p>
          <a:p>
            <a:pPr marL="800100" lvl="1" indent="-342900">
              <a:lnSpc>
                <a:spcPct val="200000"/>
              </a:lnSpc>
              <a:buClr>
                <a:srgbClr val="2011DD"/>
              </a:buClr>
              <a:buFont typeface="Wingdings" panose="05000000000000000000" pitchFamily="2" charset="2"/>
              <a:buChar char="Ä"/>
              <a:defRPr/>
            </a:pPr>
            <a:r>
              <a:rPr lang="fr-FR" sz="2400" dirty="0">
                <a:latin typeface="Book Antiqua" panose="02040602050305030304" pitchFamily="18" charset="0"/>
              </a:rPr>
              <a:t>Le nombre de jours effectuer à chaque poste</a:t>
            </a: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2867626016"/>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59" y="-27384"/>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ZoneTexte 31"/>
              <p:cNvSpPr txBox="1"/>
              <p:nvPr/>
            </p:nvSpPr>
            <p:spPr>
              <a:xfrm>
                <a:off x="-267344" y="648897"/>
                <a:ext cx="9324528" cy="5528693"/>
              </a:xfrm>
              <a:prstGeom prst="rect">
                <a:avLst/>
              </a:prstGeom>
              <a:noFill/>
            </p:spPr>
            <p:txBody>
              <a:bodyPr wrap="square">
                <a:spAutoFit/>
              </a:bodyPr>
              <a:lstStyle/>
              <a:p>
                <a:pPr>
                  <a:lnSpc>
                    <a:spcPct val="150000"/>
                  </a:lnSpc>
                  <a:buClr>
                    <a:srgbClr val="2011DD"/>
                  </a:buClr>
                  <a:defRPr/>
                </a:pPr>
                <a:r>
                  <a:rPr lang="fr-FR" sz="2400" b="1" i="1" dirty="0" smtClean="0"/>
                  <a:t>     II.6. </a:t>
                </a:r>
                <a:r>
                  <a:rPr lang="fr-FR" sz="2400" b="1" i="1" dirty="0"/>
                  <a:t>Extrapolation</a:t>
                </a:r>
                <a:endParaRPr lang="fr-FR" sz="2400" b="1" i="1" dirty="0" smtClean="0"/>
              </a:p>
              <a:p>
                <a:pPr lvl="1" algn="just">
                  <a:buClr>
                    <a:srgbClr val="2011DD"/>
                  </a:buClr>
                  <a:defRPr/>
                </a:pPr>
                <a:r>
                  <a:rPr lang="fr-FR" sz="2400" b="1" i="1" dirty="0">
                    <a:latin typeface="Book Antiqua" panose="02040602050305030304" pitchFamily="18" charset="0"/>
                  </a:rPr>
                  <a:t>La valeur pour l’année du produit h déclaré par un enquêté i, au poste frontalier k par l’agent j</a:t>
                </a:r>
                <a:r>
                  <a:rPr lang="fr-FR" sz="2400" b="1" i="1" dirty="0" smtClean="0">
                    <a:latin typeface="Book Antiqua" panose="02040602050305030304" pitchFamily="18" charset="0"/>
                  </a:rPr>
                  <a:t>.</a:t>
                </a:r>
              </a:p>
              <a:p>
                <a:pPr lvl="1" algn="just">
                  <a:buClr>
                    <a:srgbClr val="2011DD"/>
                  </a:buClr>
                  <a:defRPr/>
                </a:pPr>
                <a:endParaRPr lang="fr-FR" sz="800" b="1" i="1" dirty="0">
                  <a:latin typeface="Book Antiqua" panose="02040602050305030304" pitchFamily="18" charset="0"/>
                </a:endParaRPr>
              </a:p>
              <a:p>
                <a:pPr lvl="1" algn="just">
                  <a:lnSpc>
                    <a:spcPct val="150000"/>
                  </a:lnSpc>
                  <a:buClr>
                    <a:srgbClr val="2011DD"/>
                  </a:buClr>
                  <a:defRPr/>
                </a:pPr>
                <a14:m>
                  <m:oMathPara xmlns:m="http://schemas.openxmlformats.org/officeDocument/2006/math">
                    <m:oMathParaPr>
                      <m:jc m:val="centerGroup"/>
                    </m:oMathParaPr>
                    <m:oMath xmlns:m="http://schemas.openxmlformats.org/officeDocument/2006/math">
                      <m:sSubSup>
                        <m:sSubSupPr>
                          <m:ctrlPr>
                            <a:rPr lang="fr-FR" b="1" i="1">
                              <a:latin typeface="Cambria Math" panose="02040503050406030204" pitchFamily="18" charset="0"/>
                            </a:rPr>
                          </m:ctrlPr>
                        </m:sSubSupPr>
                        <m:e>
                          <m:r>
                            <a:rPr lang="fr-FR" b="1" i="1">
                              <a:latin typeface="Cambria Math"/>
                            </a:rPr>
                            <m:t>𝑽</m:t>
                          </m:r>
                        </m:e>
                        <m:sub>
                          <m:r>
                            <a:rPr lang="fr-FR" b="1" i="1">
                              <a:latin typeface="Cambria Math"/>
                            </a:rPr>
                            <m:t>𝒂𝒌</m:t>
                          </m:r>
                        </m:sub>
                        <m:sup>
                          <m:r>
                            <a:rPr lang="fr-FR" b="1" i="1">
                              <a:latin typeface="Cambria Math"/>
                            </a:rPr>
                            <m:t>𝒊𝒋</m:t>
                          </m:r>
                          <m:r>
                            <a:rPr lang="fr-FR" b="1" i="1" smtClean="0">
                              <a:latin typeface="Cambria Math"/>
                            </a:rPr>
                            <m:t>𝒉</m:t>
                          </m:r>
                        </m:sup>
                      </m:sSubSup>
                      <m:r>
                        <a:rPr lang="fr-FR" b="1" i="1">
                          <a:latin typeface="Cambria Math"/>
                        </a:rPr>
                        <m:t>=</m:t>
                      </m:r>
                      <m:sSubSup>
                        <m:sSubSupPr>
                          <m:ctrlPr>
                            <a:rPr lang="fr-FR" b="1" i="1">
                              <a:latin typeface="Cambria Math" panose="02040503050406030204" pitchFamily="18" charset="0"/>
                            </a:rPr>
                          </m:ctrlPr>
                        </m:sSubSupPr>
                        <m:e>
                          <m:r>
                            <a:rPr lang="fr-FR" b="1" i="1">
                              <a:latin typeface="Cambria Math"/>
                            </a:rPr>
                            <m:t>𝑻</m:t>
                          </m:r>
                        </m:e>
                        <m:sub>
                          <m:r>
                            <a:rPr lang="fr-FR" b="1" i="1">
                              <a:latin typeface="Cambria Math"/>
                            </a:rPr>
                            <m:t>𝒂𝒌</m:t>
                          </m:r>
                        </m:sub>
                        <m:sup>
                          <m:r>
                            <a:rPr lang="fr-FR" b="1" i="1">
                              <a:latin typeface="Cambria Math"/>
                            </a:rPr>
                            <m:t>𝒊𝒋</m:t>
                          </m:r>
                        </m:sup>
                      </m:sSubSup>
                      <m:r>
                        <a:rPr lang="fr-FR" b="1" i="1" smtClean="0">
                          <a:solidFill>
                            <a:schemeClr val="tx1"/>
                          </a:solidFill>
                          <a:latin typeface="Cambria Math" panose="02040503050406030204" pitchFamily="18" charset="0"/>
                        </a:rPr>
                        <m:t>∗</m:t>
                      </m:r>
                      <m:sSubSup>
                        <m:sSubSupPr>
                          <m:ctrlPr>
                            <a:rPr lang="fr-FR" b="1" i="1">
                              <a:solidFill>
                                <a:schemeClr val="tx1"/>
                              </a:solidFill>
                              <a:latin typeface="Cambria Math" panose="02040503050406030204" pitchFamily="18" charset="0"/>
                            </a:rPr>
                          </m:ctrlPr>
                        </m:sSubSupPr>
                        <m:e>
                          <m:r>
                            <a:rPr lang="fr-FR" b="1" i="1">
                              <a:solidFill>
                                <a:schemeClr val="tx1"/>
                              </a:solidFill>
                              <a:latin typeface="Cambria Math"/>
                            </a:rPr>
                            <m:t>𝑽</m:t>
                          </m:r>
                        </m:e>
                        <m:sub>
                          <m:r>
                            <a:rPr lang="fr-FR" b="1" i="1">
                              <a:solidFill>
                                <a:schemeClr val="tx1"/>
                              </a:solidFill>
                              <a:latin typeface="Cambria Math"/>
                            </a:rPr>
                            <m:t>𝒐𝒌</m:t>
                          </m:r>
                        </m:sub>
                        <m:sup>
                          <m:r>
                            <a:rPr lang="fr-FR" b="1" i="1">
                              <a:solidFill>
                                <a:schemeClr val="tx1"/>
                              </a:solidFill>
                              <a:latin typeface="Cambria Math"/>
                            </a:rPr>
                            <m:t>𝒊𝒋</m:t>
                          </m:r>
                        </m:sup>
                      </m:sSubSup>
                      <m:r>
                        <a:rPr lang="fr-FR" b="1" i="1">
                          <a:latin typeface="Cambria Math"/>
                        </a:rPr>
                        <m:t>∗</m:t>
                      </m:r>
                      <m:sSubSup>
                        <m:sSubSupPr>
                          <m:ctrlPr>
                            <a:rPr lang="fr-FR" b="1" i="1">
                              <a:latin typeface="Cambria Math" panose="02040503050406030204" pitchFamily="18" charset="0"/>
                            </a:rPr>
                          </m:ctrlPr>
                        </m:sSubSupPr>
                        <m:e>
                          <m:r>
                            <a:rPr lang="fr-FR" b="1" i="1">
                              <a:latin typeface="Cambria Math"/>
                            </a:rPr>
                            <m:t>𝒇</m:t>
                          </m:r>
                        </m:e>
                        <m:sub>
                          <m:r>
                            <a:rPr lang="fr-FR" b="1" i="1">
                              <a:latin typeface="Cambria Math"/>
                            </a:rPr>
                            <m:t>𝒌</m:t>
                          </m:r>
                        </m:sub>
                        <m:sup>
                          <m:r>
                            <a:rPr lang="fr-FR" b="1" i="1">
                              <a:latin typeface="Cambria Math"/>
                            </a:rPr>
                            <m:t>𝒉</m:t>
                          </m:r>
                        </m:sup>
                      </m:sSubSup>
                    </m:oMath>
                  </m:oMathPara>
                </a14:m>
                <a:endParaRPr lang="fr-FR" b="1" i="1" dirty="0" smtClean="0"/>
              </a:p>
              <a:p>
                <a:pPr lvl="1" algn="just">
                  <a:lnSpc>
                    <a:spcPct val="150000"/>
                  </a:lnSpc>
                  <a:buClr>
                    <a:srgbClr val="2011DD"/>
                  </a:buClr>
                  <a:defRPr/>
                </a:pPr>
                <a:r>
                  <a:rPr lang="fr-FR" sz="1000" b="1" i="1" dirty="0" smtClean="0"/>
                  <a:t> </a:t>
                </a:r>
              </a:p>
              <a:p>
                <a:pPr lvl="1" algn="just">
                  <a:buClr>
                    <a:srgbClr val="2011DD"/>
                  </a:buClr>
                  <a:defRPr/>
                </a:pPr>
                <a14:m>
                  <m:oMath xmlns:m="http://schemas.openxmlformats.org/officeDocument/2006/math">
                    <m:sSubSup>
                      <m:sSubSupPr>
                        <m:ctrlPr>
                          <a:rPr lang="fr-FR" sz="2000" b="1" i="1">
                            <a:latin typeface="Cambria Math" panose="02040503050406030204" pitchFamily="18" charset="0"/>
                          </a:rPr>
                        </m:ctrlPr>
                      </m:sSubSupPr>
                      <m:e>
                        <m:r>
                          <a:rPr lang="fr-FR" sz="2000" b="1">
                            <a:latin typeface="Cambria Math" panose="02040503050406030204" pitchFamily="18" charset="0"/>
                          </a:rPr>
                          <m:t>𝐓</m:t>
                        </m:r>
                      </m:e>
                      <m:sub>
                        <m:r>
                          <a:rPr lang="fr-FR" sz="2000" b="1">
                            <a:latin typeface="Cambria Math" panose="02040503050406030204" pitchFamily="18" charset="0"/>
                          </a:rPr>
                          <m:t>𝐚𝐤</m:t>
                        </m:r>
                      </m:sub>
                      <m:sup>
                        <m:r>
                          <a:rPr lang="fr-FR" sz="2000" b="1">
                            <a:latin typeface="Cambria Math" panose="02040503050406030204" pitchFamily="18" charset="0"/>
                          </a:rPr>
                          <m:t>𝐢𝐣</m:t>
                        </m:r>
                      </m:sup>
                    </m:sSubSup>
                  </m:oMath>
                </a14:m>
                <a:r>
                  <a:rPr lang="fr-FR" sz="2000" b="1" i="1" dirty="0">
                    <a:latin typeface="Cambria Math" panose="02040503050406030204" pitchFamily="18" charset="0"/>
                  </a:rPr>
                  <a:t> : </a:t>
                </a:r>
                <a:r>
                  <a:rPr lang="fr-FR" sz="2000" i="1" dirty="0">
                    <a:latin typeface="Cambria Math" panose="02040503050406030204" pitchFamily="18" charset="0"/>
                  </a:rPr>
                  <a:t>Nombre de transactions annuelles de l’enquêté i mesuré par l’agent j au poste frontalier k</a:t>
                </a:r>
              </a:p>
              <a:p>
                <a:pPr lvl="1" algn="just">
                  <a:buClr>
                    <a:srgbClr val="2011DD"/>
                  </a:buClr>
                  <a:defRPr/>
                </a:pPr>
                <a:endParaRPr lang="fr-FR" sz="2000" b="1" i="1" dirty="0" smtClean="0">
                  <a:latin typeface="Cambria Math"/>
                </a:endParaRPr>
              </a:p>
              <a:p>
                <a:pPr lvl="1" algn="just">
                  <a:buClr>
                    <a:srgbClr val="2011DD"/>
                  </a:buClr>
                  <a:defRPr/>
                </a:pPr>
                <a14:m>
                  <m:oMath xmlns:m="http://schemas.openxmlformats.org/officeDocument/2006/math">
                    <m:sSubSup>
                      <m:sSubSupPr>
                        <m:ctrlPr>
                          <a:rPr lang="fr-FR" sz="2000" b="1" i="1">
                            <a:latin typeface="Cambria Math" panose="02040503050406030204" pitchFamily="18" charset="0"/>
                          </a:rPr>
                        </m:ctrlPr>
                      </m:sSubSupPr>
                      <m:e>
                        <m:r>
                          <a:rPr lang="fr-FR" sz="2000" b="1" i="1">
                            <a:latin typeface="Cambria Math" panose="02040503050406030204" pitchFamily="18" charset="0"/>
                          </a:rPr>
                          <m:t>𝑽</m:t>
                        </m:r>
                      </m:e>
                      <m:sub>
                        <m:r>
                          <a:rPr lang="fr-FR" sz="2000" b="1" i="1">
                            <a:latin typeface="Cambria Math" panose="02040503050406030204" pitchFamily="18" charset="0"/>
                          </a:rPr>
                          <m:t>𝒐𝒌</m:t>
                        </m:r>
                      </m:sub>
                      <m:sup>
                        <m:r>
                          <a:rPr lang="fr-FR" sz="2000" b="1" i="1">
                            <a:latin typeface="Cambria Math" panose="02040503050406030204" pitchFamily="18" charset="0"/>
                          </a:rPr>
                          <m:t>𝒊𝒋</m:t>
                        </m:r>
                      </m:sup>
                    </m:sSubSup>
                  </m:oMath>
                </a14:m>
                <a:r>
                  <a:rPr lang="fr-FR" sz="2000" i="1" dirty="0" smtClean="0">
                    <a:latin typeface="Cambria Math" panose="02040503050406030204" pitchFamily="18" charset="0"/>
                  </a:rPr>
                  <a:t> :  </a:t>
                </a:r>
                <a:r>
                  <a:rPr lang="fr-FR" sz="2000" i="1" dirty="0">
                    <a:latin typeface="Cambria Math" panose="02040503050406030204" pitchFamily="18" charset="0"/>
                  </a:rPr>
                  <a:t>Valeur brute du produit déclarée par l’enquêté i à l’agent j au poste frontalier </a:t>
                </a:r>
                <a:r>
                  <a:rPr lang="fr-FR" sz="2000" i="1" dirty="0" smtClean="0">
                    <a:latin typeface="Cambria Math" panose="02040503050406030204" pitchFamily="18" charset="0"/>
                  </a:rPr>
                  <a:t>k</a:t>
                </a:r>
                <a:endParaRPr lang="fr-FR" sz="2000" i="1" dirty="0">
                  <a:latin typeface="Cambria Math" panose="02040503050406030204" pitchFamily="18" charset="0"/>
                </a:endParaRPr>
              </a:p>
              <a:p>
                <a:pPr lvl="1" algn="just">
                  <a:buClr>
                    <a:srgbClr val="2011DD"/>
                  </a:buClr>
                  <a:defRPr/>
                </a:pPr>
                <a:endParaRPr lang="fr-FR" sz="2000" i="1" dirty="0">
                  <a:latin typeface="Cambria Math" panose="02040503050406030204" pitchFamily="18" charset="0"/>
                </a:endParaRPr>
              </a:p>
              <a:p>
                <a:pPr lvl="1" algn="just">
                  <a:buClr>
                    <a:srgbClr val="2011DD"/>
                  </a:buClr>
                  <a:defRPr/>
                </a:pPr>
                <a14:m>
                  <m:oMath xmlns:m="http://schemas.openxmlformats.org/officeDocument/2006/math">
                    <m:sSubSup>
                      <m:sSubSupPr>
                        <m:ctrlPr>
                          <a:rPr lang="fr-FR" sz="2000" b="1" i="1">
                            <a:latin typeface="Cambria Math" panose="02040503050406030204" pitchFamily="18" charset="0"/>
                          </a:rPr>
                        </m:ctrlPr>
                      </m:sSubSupPr>
                      <m:e>
                        <m:r>
                          <a:rPr lang="fr-FR" sz="2000" b="1" i="1">
                            <a:latin typeface="Cambria Math" panose="02040503050406030204" pitchFamily="18" charset="0"/>
                          </a:rPr>
                          <m:t>𝒇</m:t>
                        </m:r>
                      </m:e>
                      <m:sub>
                        <m:r>
                          <a:rPr lang="fr-FR" sz="2000" b="1" i="1">
                            <a:latin typeface="Cambria Math" panose="02040503050406030204" pitchFamily="18" charset="0"/>
                          </a:rPr>
                          <m:t>𝒌</m:t>
                        </m:r>
                      </m:sub>
                      <m:sup>
                        <m:r>
                          <a:rPr lang="fr-FR" sz="2000" b="1" i="1">
                            <a:latin typeface="Cambria Math" panose="02040503050406030204" pitchFamily="18" charset="0"/>
                          </a:rPr>
                          <m:t>𝒉</m:t>
                        </m:r>
                      </m:sup>
                    </m:sSubSup>
                    <m:r>
                      <a:rPr lang="fr-FR" sz="2000" b="1" i="1">
                        <a:latin typeface="Cambria Math" panose="02040503050406030204" pitchFamily="18" charset="0"/>
                      </a:rPr>
                      <m:t>=</m:t>
                    </m:r>
                    <m:f>
                      <m:fPr>
                        <m:type m:val="skw"/>
                        <m:ctrlPr>
                          <a:rPr lang="fr-FR" sz="2000" b="1" i="1">
                            <a:latin typeface="Cambria Math" panose="02040503050406030204" pitchFamily="18" charset="0"/>
                          </a:rPr>
                        </m:ctrlPr>
                      </m:fPr>
                      <m:num>
                        <m:sSub>
                          <m:sSubPr>
                            <m:ctrlPr>
                              <a:rPr lang="fr-FR" sz="2000" b="1" i="1">
                                <a:latin typeface="Cambria Math" panose="02040503050406030204" pitchFamily="18" charset="0"/>
                              </a:rPr>
                            </m:ctrlPr>
                          </m:sSubPr>
                          <m:e>
                            <m:r>
                              <a:rPr lang="fr-FR" sz="2000" b="1" i="0">
                                <a:latin typeface="Cambria Math" panose="02040503050406030204" pitchFamily="18" charset="0"/>
                              </a:rPr>
                              <m:t>𝐧</m:t>
                            </m:r>
                          </m:e>
                          <m:sub>
                            <m:r>
                              <a:rPr lang="fr-FR" sz="2000" b="1" i="0">
                                <a:latin typeface="Cambria Math" panose="02040503050406030204" pitchFamily="18" charset="0"/>
                              </a:rPr>
                              <m:t>𝐡</m:t>
                            </m:r>
                          </m:sub>
                        </m:sSub>
                      </m:num>
                      <m:den>
                        <m:r>
                          <a:rPr lang="fr-FR" sz="2000" b="1" i="0">
                            <a:latin typeface="Cambria Math" panose="02040503050406030204" pitchFamily="18" charset="0"/>
                          </a:rPr>
                          <m:t>𝟏𝟐</m:t>
                        </m:r>
                      </m:den>
                    </m:f>
                  </m:oMath>
                </a14:m>
                <a:r>
                  <a:rPr lang="fr-FR" sz="2000" i="1" dirty="0" smtClean="0">
                    <a:latin typeface="Cambria Math" panose="02040503050406030204" pitchFamily="18" charset="0"/>
                  </a:rPr>
                  <a:t> : </a:t>
                </a:r>
                <a:r>
                  <a:rPr lang="fr-FR" sz="2000" i="1" dirty="0">
                    <a:latin typeface="Cambria Math" panose="02040503050406030204" pitchFamily="18" charset="0"/>
                  </a:rPr>
                  <a:t>F</a:t>
                </a:r>
                <a:r>
                  <a:rPr lang="fr-FR" sz="2000" i="1" dirty="0" smtClean="0">
                    <a:latin typeface="Cambria Math" panose="02040503050406030204" pitchFamily="18" charset="0"/>
                  </a:rPr>
                  <a:t>réquence </a:t>
                </a:r>
                <a:r>
                  <a:rPr lang="fr-FR" sz="2000" i="1" dirty="0">
                    <a:latin typeface="Cambria Math" panose="02040503050406030204" pitchFamily="18" charset="0"/>
                  </a:rPr>
                  <a:t>d’observation du produit </a:t>
                </a:r>
                <a:r>
                  <a:rPr lang="fr-FR" sz="2000" i="1" dirty="0" smtClean="0">
                    <a:latin typeface="Cambria Math" panose="02040503050406030204" pitchFamily="18" charset="0"/>
                  </a:rPr>
                  <a:t>h déclaré </a:t>
                </a:r>
                <a:r>
                  <a:rPr lang="fr-FR" sz="2000" i="1" dirty="0">
                    <a:latin typeface="Cambria Math" panose="02040503050406030204" pitchFamily="18" charset="0"/>
                  </a:rPr>
                  <a:t>par les responsables </a:t>
                </a:r>
                <a:r>
                  <a:rPr lang="fr-FR" sz="2000" i="1" dirty="0" smtClean="0">
                    <a:latin typeface="Cambria Math" panose="02040503050406030204" pitchFamily="18" charset="0"/>
                  </a:rPr>
                  <a:t>locaux   </a:t>
                </a:r>
                <a:r>
                  <a:rPr lang="fr-FR" sz="2000" i="1" dirty="0">
                    <a:latin typeface="Cambria Math" panose="02040503050406030204" pitchFamily="18" charset="0"/>
                  </a:rPr>
                  <a:t>au poste frontalier k. </a:t>
                </a:r>
                <a14:m>
                  <m:oMath xmlns:m="http://schemas.openxmlformats.org/officeDocument/2006/math">
                    <m:sSub>
                      <m:sSubPr>
                        <m:ctrlPr>
                          <a:rPr lang="fr-FR" sz="2000" b="1" i="1">
                            <a:latin typeface="Cambria Math" panose="02040503050406030204" pitchFamily="18" charset="0"/>
                          </a:rPr>
                        </m:ctrlPr>
                      </m:sSubPr>
                      <m:e>
                        <m:r>
                          <a:rPr lang="fr-FR" sz="2000" b="1" i="1">
                            <a:latin typeface="Cambria Math"/>
                          </a:rPr>
                          <m:t>𝑛</m:t>
                        </m:r>
                      </m:e>
                      <m:sub>
                        <m:r>
                          <a:rPr lang="fr-FR" sz="2000" b="1" i="1">
                            <a:latin typeface="Cambria Math"/>
                          </a:rPr>
                          <m:t>h</m:t>
                        </m:r>
                      </m:sub>
                    </m:sSub>
                    <m:r>
                      <a:rPr lang="fr-FR" sz="2000" i="1">
                        <a:latin typeface="Cambria Math" panose="02040503050406030204" pitchFamily="18" charset="0"/>
                      </a:rPr>
                      <m:t> </m:t>
                    </m:r>
                  </m:oMath>
                </a14:m>
                <a:r>
                  <a:rPr lang="fr-FR" sz="2000" i="1" dirty="0">
                    <a:latin typeface="Cambria Math" panose="02040503050406030204" pitchFamily="18" charset="0"/>
                  </a:rPr>
                  <a:t>est le nombre de mois </a:t>
                </a:r>
                <a14:m>
                  <m:oMath xmlns:m="http://schemas.openxmlformats.org/officeDocument/2006/math">
                    <m:r>
                      <a:rPr lang="fr-FR" sz="2000" i="1">
                        <a:latin typeface="Cambria Math" panose="02040503050406030204" pitchFamily="18" charset="0"/>
                      </a:rPr>
                      <m:t> </m:t>
                    </m:r>
                  </m:oMath>
                </a14:m>
                <a:r>
                  <a:rPr lang="fr-FR" sz="2000" i="1" dirty="0">
                    <a:latin typeface="Cambria Math" panose="02040503050406030204" pitchFamily="18" charset="0"/>
                  </a:rPr>
                  <a:t>où le produit </a:t>
                </a:r>
                <a:r>
                  <a:rPr lang="fr-FR" sz="2000" i="1" dirty="0" smtClean="0">
                    <a:latin typeface="Cambria Math" panose="02040503050406030204" pitchFamily="18" charset="0"/>
                  </a:rPr>
                  <a:t>h </a:t>
                </a:r>
                <a:r>
                  <a:rPr lang="fr-FR" sz="2000" i="1" dirty="0">
                    <a:latin typeface="Cambria Math" panose="02040503050406030204" pitchFamily="18" charset="0"/>
                  </a:rPr>
                  <a:t>est observé dans </a:t>
                </a:r>
                <a:r>
                  <a:rPr lang="fr-FR" sz="2000" i="1" dirty="0" smtClean="0">
                    <a:latin typeface="Cambria Math" panose="02040503050406030204" pitchFamily="18" charset="0"/>
                  </a:rPr>
                  <a:t>l’année</a:t>
                </a:r>
              </a:p>
              <a:p>
                <a:pPr lvl="1" algn="just">
                  <a:buClr>
                    <a:srgbClr val="2011DD"/>
                  </a:buClr>
                  <a:defRPr/>
                </a:pPr>
                <a:endParaRPr lang="fr-FR" sz="2000" i="1" dirty="0" smtClean="0">
                  <a:latin typeface="Cambria Math" panose="02040503050406030204" pitchFamily="18" charset="0"/>
                </a:endParaRPr>
              </a:p>
            </p:txBody>
          </p:sp>
        </mc:Choice>
        <mc:Fallback xmlns="">
          <p:sp>
            <p:nvSpPr>
              <p:cNvPr id="32" name="ZoneTexte 31"/>
              <p:cNvSpPr txBox="1">
                <a:spLocks noRot="1" noChangeAspect="1" noMove="1" noResize="1" noEditPoints="1" noAdjustHandles="1" noChangeArrowheads="1" noChangeShapeType="1" noTextEdit="1"/>
              </p:cNvSpPr>
              <p:nvPr/>
            </p:nvSpPr>
            <p:spPr>
              <a:xfrm>
                <a:off x="-267344" y="648897"/>
                <a:ext cx="9324528" cy="5528693"/>
              </a:xfrm>
              <a:prstGeom prst="rect">
                <a:avLst/>
              </a:prstGeom>
              <a:blipFill rotWithShape="1">
                <a:blip r:embed="rId5"/>
                <a:stretch>
                  <a:fillRect r="-980"/>
                </a:stretch>
              </a:blipFill>
            </p:spPr>
            <p:txBody>
              <a:bodyPr/>
              <a:lstStyle/>
              <a:p>
                <a:r>
                  <a:rPr lang="fr-FR">
                    <a:noFill/>
                  </a:rPr>
                  <a:t> </a:t>
                </a:r>
              </a:p>
            </p:txBody>
          </p:sp>
        </mc:Fallback>
      </mc:AlternateContent>
      <p:sp>
        <p:nvSpPr>
          <p:cNvPr id="33" name="Organigramme : Terminateur 32"/>
          <p:cNvSpPr/>
          <p:nvPr/>
        </p:nvSpPr>
        <p:spPr>
          <a:xfrm>
            <a:off x="161056" y="44626"/>
            <a:ext cx="5491063" cy="604271"/>
          </a:xfrm>
          <a:prstGeom prst="flowChartTerminator">
            <a:avLst/>
          </a:prstGeom>
          <a:blipFill>
            <a:blip r:embed="rId6"/>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p>
        </p:txBody>
      </p:sp>
      <p:sp>
        <p:nvSpPr>
          <p:cNvPr id="2" name="Rectangle 1"/>
          <p:cNvSpPr/>
          <p:nvPr/>
        </p:nvSpPr>
        <p:spPr>
          <a:xfrm>
            <a:off x="2771800" y="2060848"/>
            <a:ext cx="2880319" cy="7200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234244006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032" y="-6768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xmlns:a14="http://schemas.microsoft.com/office/drawing/2010/main">
        <mc:Choice Requires="a14">
          <p:sp>
            <p:nvSpPr>
              <p:cNvPr id="32" name="ZoneTexte 31"/>
              <p:cNvSpPr txBox="1"/>
              <p:nvPr/>
            </p:nvSpPr>
            <p:spPr>
              <a:xfrm>
                <a:off x="44098" y="686902"/>
                <a:ext cx="9324528" cy="5348837"/>
              </a:xfrm>
              <a:prstGeom prst="rect">
                <a:avLst/>
              </a:prstGeom>
              <a:noFill/>
            </p:spPr>
            <p:txBody>
              <a:bodyPr wrap="square">
                <a:spAutoFit/>
              </a:bodyPr>
              <a:lstStyle/>
              <a:p>
                <a:pPr>
                  <a:lnSpc>
                    <a:spcPct val="150000"/>
                  </a:lnSpc>
                  <a:buClr>
                    <a:srgbClr val="2011DD"/>
                  </a:buClr>
                  <a:defRPr/>
                </a:pPr>
                <a:r>
                  <a:rPr lang="fr-FR" sz="2400" b="1" i="1" dirty="0" smtClean="0"/>
                  <a:t> II.6. </a:t>
                </a:r>
                <a:r>
                  <a:rPr lang="fr-FR" sz="2400" b="1" i="1" dirty="0"/>
                  <a:t>Extrapolation</a:t>
                </a:r>
                <a:endParaRPr lang="fr-FR" sz="2400" b="1" i="1" dirty="0" smtClean="0"/>
              </a:p>
              <a:p>
                <a:pPr marL="800100" lvl="1" indent="-342900" algn="just">
                  <a:buClr>
                    <a:srgbClr val="2011DD"/>
                  </a:buClr>
                  <a:buFont typeface="Wingdings" panose="05000000000000000000" pitchFamily="2" charset="2"/>
                  <a:buChar char="Ä"/>
                  <a:defRPr/>
                </a:pPr>
                <a:r>
                  <a:rPr lang="fr-FR" sz="2400" b="1" i="1" dirty="0" smtClean="0">
                    <a:latin typeface="Book Antiqua" panose="02040602050305030304" pitchFamily="18" charset="0"/>
                  </a:rPr>
                  <a:t>Le nombre </a:t>
                </a:r>
                <a:r>
                  <a:rPr lang="fr-FR" sz="2400" b="1" i="1" dirty="0">
                    <a:latin typeface="Book Antiqua" panose="02040602050305030304" pitchFamily="18" charset="0"/>
                  </a:rPr>
                  <a:t>de transactions annuelles de l’enquêté i mesuré par l’agent j au poste frontalier k </a:t>
                </a:r>
                <a14:m>
                  <m:oMath xmlns:m="http://schemas.openxmlformats.org/officeDocument/2006/math">
                    <m:sSubSup>
                      <m:sSubSupPr>
                        <m:ctrlPr>
                          <a:rPr lang="fr-FR" sz="2400" b="1" i="1">
                            <a:latin typeface="Cambria Math" panose="02040503050406030204" pitchFamily="18" charset="0"/>
                          </a:rPr>
                        </m:ctrlPr>
                      </m:sSubSupPr>
                      <m:e>
                        <m:r>
                          <a:rPr lang="fr-FR" sz="2400" b="1" i="1">
                            <a:latin typeface="Cambria Math"/>
                          </a:rPr>
                          <m:t>: </m:t>
                        </m:r>
                        <m:r>
                          <a:rPr lang="fr-FR" sz="2400" b="1" i="1">
                            <a:latin typeface="Cambria Math"/>
                          </a:rPr>
                          <m:t>𝑇</m:t>
                        </m:r>
                      </m:e>
                      <m:sub>
                        <m:r>
                          <a:rPr lang="fr-FR" sz="2400" b="1" i="1">
                            <a:latin typeface="Cambria Math"/>
                          </a:rPr>
                          <m:t>𝑎𝑘</m:t>
                        </m:r>
                      </m:sub>
                      <m:sup>
                        <m:r>
                          <a:rPr lang="fr-FR" sz="2400" b="1" i="1">
                            <a:latin typeface="Cambria Math"/>
                          </a:rPr>
                          <m:t>𝑖𝑗</m:t>
                        </m:r>
                      </m:sup>
                    </m:sSubSup>
                  </m:oMath>
                </a14:m>
                <a:endParaRPr lang="fr-FR" sz="2400" b="1" i="1" dirty="0" smtClean="0">
                  <a:latin typeface="Book Antiqua" panose="02040602050305030304" pitchFamily="18" charset="0"/>
                </a:endParaRPr>
              </a:p>
              <a:p>
                <a:pPr lvl="1" algn="just">
                  <a:buClr>
                    <a:srgbClr val="2011DD"/>
                  </a:buClr>
                  <a:defRPr/>
                </a:pPr>
                <a:endParaRPr lang="fr-FR" sz="1200" b="1" i="1" dirty="0">
                  <a:latin typeface="Book Antiqua" panose="02040602050305030304" pitchFamily="18" charset="0"/>
                </a:endParaRPr>
              </a:p>
              <a:p>
                <a:pPr lvl="1" algn="just">
                  <a:buClr>
                    <a:srgbClr val="2011DD"/>
                  </a:buClr>
                  <a:defRPr/>
                </a:pPr>
                <a14:m>
                  <m:oMathPara xmlns:m="http://schemas.openxmlformats.org/officeDocument/2006/math">
                    <m:oMathParaPr>
                      <m:jc m:val="left"/>
                    </m:oMathParaPr>
                    <m:oMath xmlns:m="http://schemas.openxmlformats.org/officeDocument/2006/math">
                      <m:sSubSup>
                        <m:sSubSupPr>
                          <m:ctrlPr>
                            <a:rPr lang="fr-FR" sz="1600" i="1">
                              <a:latin typeface="Cambria Math" panose="02040503050406030204" pitchFamily="18" charset="0"/>
                            </a:rPr>
                          </m:ctrlPr>
                        </m:sSubSupPr>
                        <m:e>
                          <m:r>
                            <a:rPr lang="fr-FR" sz="1200" i="1">
                              <a:latin typeface="Cambria Math"/>
                            </a:rPr>
                            <m:t>𝑇</m:t>
                          </m:r>
                        </m:e>
                        <m:sub>
                          <m:r>
                            <a:rPr lang="fr-FR" sz="1200" i="1">
                              <a:latin typeface="Cambria Math"/>
                            </a:rPr>
                            <m:t>𝑎𝑘</m:t>
                          </m:r>
                        </m:sub>
                        <m:sup>
                          <m:r>
                            <a:rPr lang="fr-FR" sz="1200" i="1">
                              <a:latin typeface="Cambria Math"/>
                            </a:rPr>
                            <m:t>𝑖𝑗</m:t>
                          </m:r>
                        </m:sup>
                      </m:sSubSup>
                      <m:r>
                        <a:rPr lang="fr-FR" sz="1200" i="1">
                          <a:latin typeface="Cambria Math"/>
                        </a:rPr>
                        <m:t>=</m:t>
                      </m:r>
                      <m:d>
                        <m:dPr>
                          <m:begChr m:val="{"/>
                          <m:endChr m:val=""/>
                          <m:ctrlPr>
                            <a:rPr lang="fr-FR" sz="1600" i="1">
                              <a:latin typeface="Cambria Math" panose="02040503050406030204" pitchFamily="18" charset="0"/>
                            </a:rPr>
                          </m:ctrlPr>
                        </m:dPr>
                        <m:e>
                          <m:eqArr>
                            <m:eqArrPr>
                              <m:ctrlPr>
                                <a:rPr lang="fr-FR" sz="1600" i="1" smtClean="0">
                                  <a:latin typeface="Cambria Math" panose="02040503050406030204" pitchFamily="18" charset="0"/>
                                </a:rPr>
                              </m:ctrlPr>
                            </m:eqArrPr>
                            <m:e>
                              <m:f>
                                <m:fPr>
                                  <m:ctrlPr>
                                    <a:rPr lang="fr-FR" sz="1600" i="1">
                                      <a:latin typeface="Cambria Math" panose="02040503050406030204" pitchFamily="18" charset="0"/>
                                    </a:rPr>
                                  </m:ctrlPr>
                                </m:fPr>
                                <m:num>
                                  <m:sSubSup>
                                    <m:sSubSupPr>
                                      <m:ctrlPr>
                                        <a:rPr lang="fr-FR" sz="1600" i="1">
                                          <a:latin typeface="Cambria Math" panose="02040503050406030204" pitchFamily="18" charset="0"/>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num>
                                <m:den>
                                  <m:sSubSup>
                                    <m:sSubSupPr>
                                      <m:ctrlPr>
                                        <a:rPr lang="fr-FR" sz="1600" i="1">
                                          <a:latin typeface="Cambria Math" panose="02040503050406030204" pitchFamily="18" charset="0"/>
                                        </a:rPr>
                                      </m:ctrlPr>
                                    </m:sSubSupPr>
                                    <m:e>
                                      <m:r>
                                        <a:rPr lang="fr-FR" sz="1200" i="1">
                                          <a:latin typeface="Cambria Math"/>
                                        </a:rPr>
                                        <m:t>𝐽</m:t>
                                      </m:r>
                                    </m:e>
                                    <m:sub>
                                      <m:r>
                                        <a:rPr lang="fr-FR" sz="1200" i="1">
                                          <a:latin typeface="Cambria Math"/>
                                        </a:rPr>
                                        <m:t>𝑘</m:t>
                                      </m:r>
                                    </m:sub>
                                    <m:sup>
                                      <m:r>
                                        <a:rPr lang="fr-FR" sz="1200" i="1">
                                          <a:latin typeface="Cambria Math"/>
                                        </a:rPr>
                                        <m:t>𝑗</m:t>
                                      </m:r>
                                    </m:sup>
                                  </m:sSubSup>
                                </m:den>
                              </m:f>
                              <m:r>
                                <a:rPr lang="fr-FR" sz="1200" i="1">
                                  <a:latin typeface="Cambria Math"/>
                                </a:rPr>
                                <m:t>∗</m:t>
                              </m:r>
                              <m:sSub>
                                <m:sSubPr>
                                  <m:ctrlPr>
                                    <a:rPr lang="fr-FR" sz="1600" i="1">
                                      <a:latin typeface="Cambria Math" panose="02040503050406030204" pitchFamily="18" charset="0"/>
                                    </a:rPr>
                                  </m:ctrlPr>
                                </m:sSubPr>
                                <m:e>
                                  <m:r>
                                    <a:rPr lang="fr-FR" sz="1200" i="1">
                                      <a:latin typeface="Cambria Math"/>
                                    </a:rPr>
                                    <m:t>𝑄</m:t>
                                  </m:r>
                                </m:e>
                                <m:sub>
                                  <m:r>
                                    <a:rPr lang="fr-FR" sz="1200" i="1">
                                      <a:latin typeface="Cambria Math"/>
                                    </a:rPr>
                                    <m:t>1</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panose="02040503050406030204" pitchFamily="18" charset="0"/>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𝐽𝑜𝑢𝑟</m:t>
                              </m:r>
                              <m:r>
                                <a:rPr lang="fr-FR" sz="1200" i="1">
                                  <a:latin typeface="Cambria Math"/>
                                </a:rPr>
                                <m:t> </m:t>
                              </m:r>
                            </m:e>
                            <m:e>
                              <m:sSubSup>
                                <m:sSubSupPr>
                                  <m:ctrlPr>
                                    <a:rPr lang="fr-FR" sz="1600" i="1">
                                      <a:latin typeface="Cambria Math" panose="02040503050406030204" pitchFamily="18" charset="0"/>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panose="02040503050406030204" pitchFamily="18" charset="0"/>
                                    </a:rPr>
                                  </m:ctrlPr>
                                </m:sSubPr>
                                <m:e>
                                  <m:r>
                                    <a:rPr lang="fr-FR" sz="1200" i="1">
                                      <a:latin typeface="Cambria Math"/>
                                    </a:rPr>
                                    <m:t>𝑄</m:t>
                                  </m:r>
                                </m:e>
                                <m:sub>
                                  <m:r>
                                    <a:rPr lang="fr-FR" sz="1200" i="1">
                                      <a:latin typeface="Cambria Math"/>
                                    </a:rPr>
                                    <m:t>2</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panose="02040503050406030204" pitchFamily="18" charset="0"/>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𝑆𝑒𝑚𝑎𝑖𝑛𝑒</m:t>
                              </m:r>
                            </m:e>
                            <m:e>
                              <m:sSubSup>
                                <m:sSubSupPr>
                                  <m:ctrlPr>
                                    <a:rPr lang="fr-FR" sz="1600" i="1">
                                      <a:latin typeface="Cambria Math" panose="02040503050406030204" pitchFamily="18" charset="0"/>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panose="02040503050406030204" pitchFamily="18" charset="0"/>
                                    </a:rPr>
                                  </m:ctrlPr>
                                </m:sSubPr>
                                <m:e>
                                  <m:r>
                                    <a:rPr lang="fr-FR" sz="1200" i="1">
                                      <a:latin typeface="Cambria Math"/>
                                    </a:rPr>
                                    <m:t>𝑄</m:t>
                                  </m:r>
                                </m:e>
                                <m:sub>
                                  <m:r>
                                    <a:rPr lang="fr-FR" sz="1200" i="1">
                                      <a:latin typeface="Cambria Math"/>
                                    </a:rPr>
                                    <m:t>3</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panose="02040503050406030204" pitchFamily="18" charset="0"/>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𝑀𝑜𝑖𝑠</m:t>
                              </m:r>
                              <m:r>
                                <a:rPr lang="fr-FR" sz="1200" i="1">
                                  <a:latin typeface="Cambria Math"/>
                                </a:rPr>
                                <m:t> </m:t>
                              </m:r>
                            </m:e>
                            <m:e>
                              <m:sSubSup>
                                <m:sSubSupPr>
                                  <m:ctrlPr>
                                    <a:rPr lang="fr-FR" sz="1600" i="1">
                                      <a:latin typeface="Cambria Math" panose="02040503050406030204" pitchFamily="18" charset="0"/>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panose="02040503050406030204" pitchFamily="18" charset="0"/>
                                    </a:rPr>
                                  </m:ctrlPr>
                                </m:sSubPr>
                                <m:e>
                                  <m:r>
                                    <a:rPr lang="fr-FR" sz="1200" i="1">
                                      <a:latin typeface="Cambria Math"/>
                                    </a:rPr>
                                    <m:t>𝑄</m:t>
                                  </m:r>
                                </m:e>
                                <m:sub>
                                  <m:r>
                                    <a:rPr lang="fr-FR" sz="1200" i="1">
                                      <a:latin typeface="Cambria Math"/>
                                    </a:rPr>
                                    <m:t>4</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panose="02040503050406030204" pitchFamily="18" charset="0"/>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𝑇𝑟𝑖𝑚𝑒𝑠𝑡𝑟𝑒</m:t>
                              </m:r>
                              <m:r>
                                <a:rPr lang="fr-FR" sz="1200" i="1">
                                  <a:latin typeface="Cambria Math"/>
                                </a:rPr>
                                <m:t> </m:t>
                              </m:r>
                            </m:e>
                            <m:e>
                              <m:sSubSup>
                                <m:sSubSupPr>
                                  <m:ctrlPr>
                                    <a:rPr lang="fr-FR" sz="1600" i="1">
                                      <a:latin typeface="Cambria Math" panose="02040503050406030204" pitchFamily="18" charset="0"/>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panose="02040503050406030204" pitchFamily="18" charset="0"/>
                                    </a:rPr>
                                  </m:ctrlPr>
                                </m:sSubPr>
                                <m:e>
                                  <m:r>
                                    <a:rPr lang="fr-FR" sz="1200" i="1">
                                      <a:latin typeface="Cambria Math"/>
                                    </a:rPr>
                                    <m:t>𝑄</m:t>
                                  </m:r>
                                </m:e>
                                <m:sub>
                                  <m:r>
                                    <a:rPr lang="fr-FR" sz="1200" i="1">
                                      <a:latin typeface="Cambria Math"/>
                                    </a:rPr>
                                    <m:t>5</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panose="02040503050406030204" pitchFamily="18" charset="0"/>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𝑆𝑒𝑚𝑒𝑠𝑡𝑟𝑒</m:t>
                              </m:r>
                              <m:r>
                                <a:rPr lang="fr-FR" sz="1200" i="1">
                                  <a:latin typeface="Cambria Math"/>
                                </a:rPr>
                                <m:t> </m:t>
                              </m:r>
                            </m:e>
                            <m:e>
                              <m:sSubSup>
                                <m:sSubSupPr>
                                  <m:ctrlPr>
                                    <a:rPr lang="fr-FR" sz="1600" i="1">
                                      <a:latin typeface="Cambria Math" panose="02040503050406030204" pitchFamily="18" charset="0"/>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panose="02040503050406030204" pitchFamily="18" charset="0"/>
                                    </a:rPr>
                                  </m:ctrlPr>
                                </m:sSubPr>
                                <m:e>
                                  <m:r>
                                    <a:rPr lang="fr-FR" sz="1200" i="1">
                                      <a:latin typeface="Cambria Math"/>
                                    </a:rPr>
                                    <m:t>𝑄</m:t>
                                  </m:r>
                                </m:e>
                                <m:sub>
                                  <m:r>
                                    <a:rPr lang="fr-FR" sz="1200" i="1">
                                      <a:latin typeface="Cambria Math"/>
                                    </a:rPr>
                                    <m:t>6</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panose="02040503050406030204" pitchFamily="18" charset="0"/>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𝐴𝑛𝑛</m:t>
                              </m:r>
                              <m:r>
                                <a:rPr lang="fr-FR" sz="1200" i="1">
                                  <a:latin typeface="Cambria Math"/>
                                </a:rPr>
                                <m:t>é</m:t>
                              </m:r>
                              <m:r>
                                <a:rPr lang="fr-FR" sz="1200" i="1">
                                  <a:latin typeface="Cambria Math"/>
                                </a:rPr>
                                <m:t>𝑒</m:t>
                              </m:r>
                              <m:r>
                                <a:rPr lang="fr-FR" sz="1200" i="1">
                                  <a:latin typeface="Cambria Math"/>
                                </a:rPr>
                                <m:t> </m:t>
                              </m:r>
                            </m:e>
                            <m:e>
                              <m:r>
                                <a:rPr lang="fr-FR" sz="1200" i="1">
                                  <a:latin typeface="Cambria Math"/>
                                </a:rPr>
                                <m:t> </m:t>
                              </m:r>
                            </m:e>
                            <m:e>
                              <m:r>
                                <a:rPr lang="fr-FR" sz="1200" i="1">
                                  <a:latin typeface="Cambria Math"/>
                                </a:rPr>
                                <m:t> </m:t>
                              </m:r>
                            </m:e>
                          </m:eqArr>
                        </m:e>
                      </m:d>
                    </m:oMath>
                  </m:oMathPara>
                </a14:m>
                <a:endParaRPr lang="fr-FR" i="1" dirty="0">
                  <a:latin typeface="+mn-lt"/>
                  <a:cs typeface="+mn-cs"/>
                </a:endParaRPr>
              </a:p>
              <a:p>
                <a:pPr lvl="1" algn="just">
                  <a:lnSpc>
                    <a:spcPct val="150000"/>
                  </a:lnSpc>
                  <a:buClr>
                    <a:srgbClr val="2011DD"/>
                  </a:buClr>
                  <a:defRPr/>
                </a:pPr>
                <a:endParaRPr lang="fr-FR" sz="100" dirty="0" smtClean="0">
                  <a:latin typeface="Book Antiqua" panose="02040602050305030304" pitchFamily="18" charset="0"/>
                </a:endParaRPr>
              </a:p>
              <a:p>
                <a:pPr marL="800100" lvl="1" indent="-342900" algn="just">
                  <a:lnSpc>
                    <a:spcPct val="150000"/>
                  </a:lnSpc>
                  <a:buClr>
                    <a:srgbClr val="2011DD"/>
                  </a:buClr>
                  <a:buFont typeface="Wingdings" panose="05000000000000000000" pitchFamily="2" charset="2"/>
                  <a:buChar char="Ä"/>
                  <a:defRPr/>
                </a:pPr>
                <a:r>
                  <a:rPr lang="fr-FR" sz="2400" dirty="0" smtClean="0">
                    <a:latin typeface="Book Antiqua" panose="02040602050305030304" pitchFamily="18" charset="0"/>
                  </a:rPr>
                  <a:t> </a:t>
                </a:r>
                <a:r>
                  <a:rPr lang="fr-FR" sz="2400" b="1" i="1" dirty="0">
                    <a:latin typeface="Book Antiqua" panose="02040602050305030304" pitchFamily="18" charset="0"/>
                  </a:rPr>
                  <a:t>L</a:t>
                </a:r>
                <a:r>
                  <a:rPr lang="fr-FR" sz="2400" b="1" i="1" dirty="0" smtClean="0">
                    <a:latin typeface="Book Antiqua" panose="02040602050305030304" pitchFamily="18" charset="0"/>
                  </a:rPr>
                  <a:t>a valeur </a:t>
                </a:r>
                <a:r>
                  <a:rPr lang="fr-FR" sz="2400" b="1" i="1" dirty="0">
                    <a:latin typeface="Book Antiqua" panose="02040602050305030304" pitchFamily="18" charset="0"/>
                  </a:rPr>
                  <a:t>globale des </a:t>
                </a:r>
                <a:r>
                  <a:rPr lang="fr-FR" sz="2400" b="1" i="1" dirty="0" smtClean="0">
                    <a:latin typeface="Book Antiqua" panose="02040602050305030304" pitchFamily="18" charset="0"/>
                  </a:rPr>
                  <a:t>transactions</a:t>
                </a:r>
                <a:endParaRPr lang="fr-FR" b="1" i="1" dirty="0">
                  <a:latin typeface="Cambria Math" panose="02040503050406030204" pitchFamily="18" charset="0"/>
                </a:endParaRPr>
              </a:p>
              <a:p>
                <a:pPr lvl="1" algn="just">
                  <a:buClr>
                    <a:srgbClr val="2011DD"/>
                  </a:buClr>
                  <a:defRPr/>
                </a:pPr>
                <a14:m>
                  <m:oMathPara xmlns:m="http://schemas.openxmlformats.org/officeDocument/2006/math">
                    <m:oMathParaPr>
                      <m:jc m:val="centerGroup"/>
                    </m:oMathParaPr>
                    <m:oMath xmlns:m="http://schemas.openxmlformats.org/officeDocument/2006/math">
                      <m:sSub>
                        <m:sSubPr>
                          <m:ctrlPr>
                            <a:rPr lang="fr-FR" b="1" i="1">
                              <a:latin typeface="Cambria Math" panose="02040503050406030204" pitchFamily="18" charset="0"/>
                            </a:rPr>
                          </m:ctrlPr>
                        </m:sSubPr>
                        <m:e>
                          <m:r>
                            <a:rPr lang="fr-FR" b="1" i="1">
                              <a:latin typeface="Cambria Math" panose="02040503050406030204" pitchFamily="18" charset="0"/>
                            </a:rPr>
                            <m:t>𝑉</m:t>
                          </m:r>
                        </m:e>
                        <m:sub>
                          <m:r>
                            <a:rPr lang="fr-FR" b="1" i="1">
                              <a:latin typeface="Cambria Math" panose="02040503050406030204" pitchFamily="18" charset="0"/>
                            </a:rPr>
                            <m:t>𝑎</m:t>
                          </m:r>
                        </m:sub>
                      </m:sSub>
                      <m:r>
                        <a:rPr lang="fr-FR" i="1">
                          <a:latin typeface="Cambria Math"/>
                        </a:rPr>
                        <m:t>=</m:t>
                      </m:r>
                      <m:nary>
                        <m:naryPr>
                          <m:chr m:val="∑"/>
                          <m:limLoc m:val="undOvr"/>
                          <m:supHide m:val="on"/>
                          <m:ctrlPr>
                            <a:rPr lang="fr-FR" i="1">
                              <a:latin typeface="Cambria Math" panose="02040503050406030204" pitchFamily="18" charset="0"/>
                            </a:rPr>
                          </m:ctrlPr>
                        </m:naryPr>
                        <m:sub>
                          <m:r>
                            <a:rPr lang="fr-FR" i="1">
                              <a:latin typeface="Cambria Math"/>
                            </a:rPr>
                            <m:t>𝑘</m:t>
                          </m:r>
                        </m:sub>
                        <m:sup/>
                        <m:e>
                          <m:nary>
                            <m:naryPr>
                              <m:chr m:val="∑"/>
                              <m:limLoc m:val="undOvr"/>
                              <m:supHide m:val="on"/>
                              <m:ctrlPr>
                                <a:rPr lang="fr-FR" i="1">
                                  <a:latin typeface="Cambria Math" panose="02040503050406030204" pitchFamily="18" charset="0"/>
                                </a:rPr>
                              </m:ctrlPr>
                            </m:naryPr>
                            <m:sub>
                              <m:r>
                                <a:rPr lang="fr-FR" i="1">
                                  <a:latin typeface="Cambria Math"/>
                                </a:rPr>
                                <m:t>𝑗</m:t>
                              </m:r>
                            </m:sub>
                            <m:sup/>
                            <m:e>
                              <m:nary>
                                <m:naryPr>
                                  <m:chr m:val="∑"/>
                                  <m:limLoc m:val="undOvr"/>
                                  <m:supHide m:val="on"/>
                                  <m:ctrlPr>
                                    <a:rPr lang="fr-FR" i="1">
                                      <a:latin typeface="Cambria Math" panose="02040503050406030204" pitchFamily="18" charset="0"/>
                                    </a:rPr>
                                  </m:ctrlPr>
                                </m:naryPr>
                                <m:sub>
                                  <m:r>
                                    <a:rPr lang="fr-FR" i="1">
                                      <a:latin typeface="Cambria Math"/>
                                    </a:rPr>
                                    <m:t>𝑖</m:t>
                                  </m:r>
                                </m:sub>
                                <m:sup/>
                                <m:e>
                                  <m:nary>
                                    <m:naryPr>
                                      <m:chr m:val="∑"/>
                                      <m:limLoc m:val="undOvr"/>
                                      <m:supHide m:val="on"/>
                                      <m:ctrlPr>
                                        <a:rPr lang="fr-FR" i="1">
                                          <a:latin typeface="Cambria Math" panose="02040503050406030204" pitchFamily="18" charset="0"/>
                                        </a:rPr>
                                      </m:ctrlPr>
                                    </m:naryPr>
                                    <m:sub>
                                      <m:r>
                                        <a:rPr lang="fr-FR" i="1">
                                          <a:latin typeface="Cambria Math"/>
                                        </a:rPr>
                                        <m:t>h</m:t>
                                      </m:r>
                                    </m:sub>
                                    <m:sup/>
                                    <m:e>
                                      <m:sSubSup>
                                        <m:sSubSupPr>
                                          <m:ctrlPr>
                                            <a:rPr lang="fr-FR" b="1" i="1">
                                              <a:latin typeface="Cambria Math" panose="02040503050406030204" pitchFamily="18" charset="0"/>
                                            </a:rPr>
                                          </m:ctrlPr>
                                        </m:sSubSupPr>
                                        <m:e>
                                          <m:r>
                                            <a:rPr lang="fr-FR" b="1" i="1">
                                              <a:latin typeface="Cambria Math" panose="02040503050406030204" pitchFamily="18" charset="0"/>
                                            </a:rPr>
                                            <m:t>𝑉</m:t>
                                          </m:r>
                                        </m:e>
                                        <m:sub>
                                          <m:r>
                                            <a:rPr lang="fr-FR" b="1" i="1">
                                              <a:latin typeface="Cambria Math" panose="02040503050406030204" pitchFamily="18" charset="0"/>
                                            </a:rPr>
                                            <m:t>𝑎𝑘</m:t>
                                          </m:r>
                                        </m:sub>
                                        <m:sup>
                                          <m:r>
                                            <a:rPr lang="fr-FR" b="1" i="1">
                                              <a:latin typeface="Cambria Math" panose="02040503050406030204" pitchFamily="18" charset="0"/>
                                            </a:rPr>
                                            <m:t>𝑖𝑗h</m:t>
                                          </m:r>
                                        </m:sup>
                                      </m:sSubSup>
                                    </m:e>
                                  </m:nary>
                                </m:e>
                              </m:nary>
                            </m:e>
                          </m:nary>
                        </m:e>
                      </m:nary>
                    </m:oMath>
                  </m:oMathPara>
                </a14:m>
                <a:endParaRPr lang="fr-FR" dirty="0">
                  <a:latin typeface="Book Antiqua" panose="02040602050305030304" pitchFamily="18" charset="0"/>
                </a:endParaRPr>
              </a:p>
            </p:txBody>
          </p:sp>
        </mc:Choice>
        <mc:Fallback xmlns="">
          <p:sp>
            <p:nvSpPr>
              <p:cNvPr id="32" name="ZoneTexte 31"/>
              <p:cNvSpPr txBox="1">
                <a:spLocks noRot="1" noChangeAspect="1" noMove="1" noResize="1" noEditPoints="1" noAdjustHandles="1" noChangeArrowheads="1" noChangeShapeType="1" noTextEdit="1"/>
              </p:cNvSpPr>
              <p:nvPr/>
            </p:nvSpPr>
            <p:spPr>
              <a:xfrm>
                <a:off x="44098" y="686902"/>
                <a:ext cx="9324528" cy="5348837"/>
              </a:xfrm>
              <a:prstGeom prst="rect">
                <a:avLst/>
              </a:prstGeom>
              <a:blipFill rotWithShape="1">
                <a:blip r:embed="rId5"/>
                <a:stretch>
                  <a:fillRect l="-65" r="-980"/>
                </a:stretch>
              </a:blipFill>
            </p:spPr>
            <p:txBody>
              <a:bodyPr/>
              <a:lstStyle/>
              <a:p>
                <a:r>
                  <a:rPr lang="fr-FR">
                    <a:noFill/>
                  </a:rPr>
                  <a:t> </a:t>
                </a:r>
              </a:p>
            </p:txBody>
          </p:sp>
        </mc:Fallback>
      </mc:AlternateContent>
      <p:sp>
        <p:nvSpPr>
          <p:cNvPr id="33" name="Organigramme : Terminateur 32"/>
          <p:cNvSpPr/>
          <p:nvPr/>
        </p:nvSpPr>
        <p:spPr>
          <a:xfrm>
            <a:off x="161056" y="44626"/>
            <a:ext cx="5491063" cy="604271"/>
          </a:xfrm>
          <a:prstGeom prst="flowChartTerminator">
            <a:avLst/>
          </a:prstGeom>
          <a:blipFill>
            <a:blip r:embed="rId6"/>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p>
        </p:txBody>
      </p:sp>
      <mc:AlternateContent xmlns:mc="http://schemas.openxmlformats.org/markup-compatibility/2006" xmlns:a14="http://schemas.microsoft.com/office/drawing/2010/main">
        <mc:Choice Requires="a14">
          <p:sp>
            <p:nvSpPr>
              <p:cNvPr id="2" name="Rectangle 1"/>
              <p:cNvSpPr/>
              <p:nvPr/>
            </p:nvSpPr>
            <p:spPr>
              <a:xfrm>
                <a:off x="3203848" y="1929999"/>
                <a:ext cx="5616624" cy="3038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14:m>
                  <m:oMathPara xmlns:m="http://schemas.openxmlformats.org/officeDocument/2006/math">
                    <m:oMathParaPr>
                      <m:jc m:val="left"/>
                    </m:oMathParaPr>
                    <m:oMath xmlns:m="http://schemas.openxmlformats.org/officeDocument/2006/math">
                      <m:sSubSup>
                        <m:sSubSupPr>
                          <m:ctrlPr>
                            <a:rPr lang="fr-FR" i="1">
                              <a:solidFill>
                                <a:schemeClr val="tx1"/>
                              </a:solidFill>
                              <a:latin typeface="Cambria Math" panose="02040503050406030204" pitchFamily="18" charset="0"/>
                            </a:rPr>
                          </m:ctrlPr>
                        </m:sSubSupPr>
                        <m:e>
                          <m:r>
                            <a:rPr lang="fr-FR" i="1">
                              <a:solidFill>
                                <a:schemeClr val="tx1"/>
                              </a:solidFill>
                              <a:latin typeface="Cambria Math"/>
                            </a:rPr>
                            <m:t>𝑃</m:t>
                          </m:r>
                        </m:e>
                        <m:sub>
                          <m:r>
                            <a:rPr lang="fr-FR" i="1">
                              <a:solidFill>
                                <a:schemeClr val="tx1"/>
                              </a:solidFill>
                              <a:latin typeface="Cambria Math"/>
                            </a:rPr>
                            <m:t>𝑘</m:t>
                          </m:r>
                        </m:sub>
                        <m:sup>
                          <m:r>
                            <a:rPr lang="fr-FR" i="1">
                              <a:solidFill>
                                <a:schemeClr val="tx1"/>
                              </a:solidFill>
                              <a:latin typeface="Cambria Math"/>
                            </a:rPr>
                            <m:t>𝑖𝑗</m:t>
                          </m:r>
                        </m:sup>
                      </m:sSubSup>
                      <m:r>
                        <a:rPr lang="fr-FR" b="0" i="1" smtClean="0">
                          <a:solidFill>
                            <a:schemeClr val="tx1"/>
                          </a:solidFill>
                          <a:latin typeface="Cambria Math" panose="02040503050406030204" pitchFamily="18" charset="0"/>
                        </a:rPr>
                        <m:t>:</m:t>
                      </m:r>
                      <m:d>
                        <m:dPr>
                          <m:begChr m:val="{"/>
                          <m:endChr m:val="}"/>
                          <m:ctrlPr>
                            <a:rPr lang="fr-FR" i="1">
                              <a:solidFill>
                                <a:schemeClr val="tx1"/>
                              </a:solidFill>
                              <a:latin typeface="Cambria Math" panose="02040503050406030204" pitchFamily="18" charset="0"/>
                            </a:rPr>
                          </m:ctrlPr>
                        </m:dPr>
                        <m:e>
                          <m:r>
                            <a:rPr lang="fr-FR" i="1">
                              <a:solidFill>
                                <a:schemeClr val="tx1"/>
                              </a:solidFill>
                              <a:latin typeface="Cambria Math"/>
                            </a:rPr>
                            <m:t>𝐽𝑜𝑢𝑟</m:t>
                          </m:r>
                          <m:r>
                            <a:rPr lang="fr-FR" i="1">
                              <a:solidFill>
                                <a:schemeClr val="tx1"/>
                              </a:solidFill>
                              <a:latin typeface="Cambria Math"/>
                            </a:rPr>
                            <m:t>, </m:t>
                          </m:r>
                          <m:r>
                            <a:rPr lang="fr-FR" i="1">
                              <a:solidFill>
                                <a:schemeClr val="tx1"/>
                              </a:solidFill>
                              <a:latin typeface="Cambria Math"/>
                            </a:rPr>
                            <m:t>𝑆𝑒𝑚𝑎𝑖𝑛𝑒</m:t>
                          </m:r>
                          <m:r>
                            <a:rPr lang="fr-FR" i="1">
                              <a:solidFill>
                                <a:schemeClr val="tx1"/>
                              </a:solidFill>
                              <a:latin typeface="Cambria Math"/>
                            </a:rPr>
                            <m:t>, </m:t>
                          </m:r>
                          <m:r>
                            <a:rPr lang="fr-FR" i="1">
                              <a:solidFill>
                                <a:schemeClr val="tx1"/>
                              </a:solidFill>
                              <a:latin typeface="Cambria Math"/>
                            </a:rPr>
                            <m:t>𝑀𝑜𝑖𝑠</m:t>
                          </m:r>
                          <m:r>
                            <a:rPr lang="fr-FR" i="1">
                              <a:solidFill>
                                <a:schemeClr val="tx1"/>
                              </a:solidFill>
                              <a:latin typeface="Cambria Math"/>
                            </a:rPr>
                            <m:t>, </m:t>
                          </m:r>
                          <m:r>
                            <a:rPr lang="fr-FR" i="1">
                              <a:solidFill>
                                <a:schemeClr val="tx1"/>
                              </a:solidFill>
                              <a:latin typeface="Cambria Math"/>
                            </a:rPr>
                            <m:t>𝑇𝑟𝑖𝑚𝑒𝑠𝑡𝑟𝑒</m:t>
                          </m:r>
                          <m:r>
                            <a:rPr lang="fr-FR" i="1">
                              <a:solidFill>
                                <a:schemeClr val="tx1"/>
                              </a:solidFill>
                              <a:latin typeface="Cambria Math"/>
                            </a:rPr>
                            <m:t>, </m:t>
                          </m:r>
                          <m:r>
                            <a:rPr lang="fr-FR" i="1">
                              <a:solidFill>
                                <a:schemeClr val="tx1"/>
                              </a:solidFill>
                              <a:latin typeface="Cambria Math"/>
                            </a:rPr>
                            <m:t>𝑆𝑒𝑚𝑒𝑠𝑡𝑟𝑒</m:t>
                          </m:r>
                          <m:r>
                            <a:rPr lang="fr-FR" i="1">
                              <a:solidFill>
                                <a:schemeClr val="tx1"/>
                              </a:solidFill>
                              <a:latin typeface="Cambria Math"/>
                            </a:rPr>
                            <m:t>, </m:t>
                          </m:r>
                          <m:r>
                            <a:rPr lang="fr-FR" i="1">
                              <a:solidFill>
                                <a:schemeClr val="tx1"/>
                              </a:solidFill>
                              <a:latin typeface="Cambria Math"/>
                            </a:rPr>
                            <m:t>𝐴𝑛𝑛</m:t>
                          </m:r>
                          <m:r>
                            <a:rPr lang="fr-FR" i="1">
                              <a:solidFill>
                                <a:schemeClr val="tx1"/>
                              </a:solidFill>
                              <a:latin typeface="Cambria Math"/>
                            </a:rPr>
                            <m:t>é</m:t>
                          </m:r>
                          <m:r>
                            <a:rPr lang="fr-FR" i="1">
                              <a:solidFill>
                                <a:schemeClr val="tx1"/>
                              </a:solidFill>
                              <a:latin typeface="Cambria Math"/>
                            </a:rPr>
                            <m:t>𝑒</m:t>
                          </m:r>
                        </m:e>
                      </m:d>
                      <m:r>
                        <a:rPr lang="fr-FR" i="1">
                          <a:solidFill>
                            <a:schemeClr val="tx1"/>
                          </a:solidFill>
                          <a:latin typeface="Cambria Math"/>
                        </a:rPr>
                        <m:t> </m:t>
                      </m:r>
                    </m:oMath>
                  </m:oMathPara>
                </a14:m>
                <a:endParaRPr lang="fr-FR" i="1" dirty="0">
                  <a:solidFill>
                    <a:schemeClr val="tx1"/>
                  </a:solidFill>
                </a:endParaRPr>
              </a:p>
              <a:p>
                <a:r>
                  <a:rPr lang="fr-FR" i="1" dirty="0">
                    <a:solidFill>
                      <a:schemeClr val="tx1"/>
                    </a:solidFill>
                  </a:rPr>
                  <a:t>La périodicité</a:t>
                </a:r>
              </a:p>
              <a:p>
                <a:endParaRPr lang="fr-FR" sz="1200" i="1" dirty="0">
                  <a:solidFill>
                    <a:schemeClr val="tx1"/>
                  </a:solidFill>
                </a:endParaRPr>
              </a:p>
              <a:p>
                <a14:m>
                  <m:oMath xmlns:m="http://schemas.openxmlformats.org/officeDocument/2006/math">
                    <m:sSubSup>
                      <m:sSubSupPr>
                        <m:ctrlPr>
                          <a:rPr lang="fr-FR" i="1">
                            <a:solidFill>
                              <a:schemeClr val="tx1"/>
                            </a:solidFill>
                            <a:latin typeface="Cambria Math" panose="02040503050406030204" pitchFamily="18" charset="0"/>
                          </a:rPr>
                        </m:ctrlPr>
                      </m:sSubSupPr>
                      <m:e>
                        <m:r>
                          <a:rPr lang="fr-FR" i="1">
                            <a:solidFill>
                              <a:schemeClr val="tx1"/>
                            </a:solidFill>
                            <a:latin typeface="Cambria Math"/>
                          </a:rPr>
                          <m:t>𝑁</m:t>
                        </m:r>
                      </m:e>
                      <m:sub>
                        <m:r>
                          <a:rPr lang="fr-FR" i="1">
                            <a:solidFill>
                              <a:schemeClr val="tx1"/>
                            </a:solidFill>
                            <a:latin typeface="Cambria Math"/>
                          </a:rPr>
                          <m:t>𝑘</m:t>
                        </m:r>
                      </m:sub>
                      <m:sup>
                        <m:r>
                          <a:rPr lang="fr-FR" i="1">
                            <a:solidFill>
                              <a:schemeClr val="tx1"/>
                            </a:solidFill>
                            <a:latin typeface="Cambria Math"/>
                          </a:rPr>
                          <m:t>𝑖𝑗</m:t>
                        </m:r>
                      </m:sup>
                    </m:sSubSup>
                  </m:oMath>
                </a14:m>
                <a:r>
                  <a:rPr lang="fr-FR" i="1" dirty="0" smtClean="0">
                    <a:solidFill>
                      <a:schemeClr val="tx1"/>
                    </a:solidFill>
                  </a:rPr>
                  <a:t>: </a:t>
                </a:r>
                <a:r>
                  <a:rPr lang="fr-FR" i="1" dirty="0">
                    <a:solidFill>
                      <a:schemeClr val="tx1"/>
                    </a:solidFill>
                  </a:rPr>
                  <a:t>le nombre de transaction dans la </a:t>
                </a:r>
                <a:r>
                  <a:rPr lang="fr-FR" i="1" dirty="0" smtClean="0">
                    <a:solidFill>
                      <a:schemeClr val="tx1"/>
                    </a:solidFill>
                  </a:rPr>
                  <a:t>périodicité</a:t>
                </a:r>
              </a:p>
              <a:p>
                <a:endParaRPr lang="fr-FR" sz="1200" i="1" dirty="0">
                  <a:solidFill>
                    <a:schemeClr val="tx1"/>
                  </a:solidFill>
                </a:endParaRPr>
              </a:p>
              <a:p>
                <a14:m>
                  <m:oMath xmlns:m="http://schemas.openxmlformats.org/officeDocument/2006/math">
                    <m:r>
                      <a:rPr lang="fr-FR" i="1">
                        <a:solidFill>
                          <a:schemeClr val="tx1"/>
                        </a:solidFill>
                        <a:latin typeface="Cambria Math"/>
                      </a:rPr>
                      <m:t>𝑄</m:t>
                    </m:r>
                    <m:r>
                      <a:rPr lang="fr-FR" i="1">
                        <a:solidFill>
                          <a:schemeClr val="tx1"/>
                        </a:solidFill>
                        <a:latin typeface="Cambria Math"/>
                      </a:rPr>
                      <m:t>=</m:t>
                    </m:r>
                    <m:d>
                      <m:dPr>
                        <m:begChr m:val="{"/>
                        <m:endChr m:val=""/>
                        <m:ctrlPr>
                          <a:rPr lang="fr-FR" i="1">
                            <a:solidFill>
                              <a:schemeClr val="tx1"/>
                            </a:solidFill>
                            <a:latin typeface="Cambria Math" panose="02040503050406030204" pitchFamily="18" charset="0"/>
                          </a:rPr>
                        </m:ctrlPr>
                      </m:dPr>
                      <m:e>
                        <m:r>
                          <a:rPr lang="fr-FR" i="1">
                            <a:solidFill>
                              <a:schemeClr val="tx1"/>
                            </a:solidFill>
                            <a:latin typeface="Cambria Math"/>
                          </a:rPr>
                          <m:t>360,52,12, 4, 2,</m:t>
                        </m:r>
                      </m:e>
                    </m:d>
                    <m:d>
                      <m:dPr>
                        <m:begChr m:val=""/>
                        <m:endChr m:val="}"/>
                        <m:ctrlPr>
                          <a:rPr lang="fr-FR" i="1">
                            <a:solidFill>
                              <a:schemeClr val="tx1"/>
                            </a:solidFill>
                            <a:latin typeface="Cambria Math" panose="02040503050406030204" pitchFamily="18" charset="0"/>
                          </a:rPr>
                        </m:ctrlPr>
                      </m:dPr>
                      <m:e>
                        <m:r>
                          <a:rPr lang="fr-FR" i="1">
                            <a:solidFill>
                              <a:schemeClr val="tx1"/>
                            </a:solidFill>
                            <a:latin typeface="Cambria Math"/>
                          </a:rPr>
                          <m:t>1</m:t>
                        </m:r>
                      </m:e>
                    </m:d>
                  </m:oMath>
                </a14:m>
                <a:r>
                  <a:rPr lang="fr-FR" i="1" dirty="0">
                    <a:solidFill>
                      <a:schemeClr val="tx1"/>
                    </a:solidFill>
                  </a:rPr>
                  <a:t> l’ensemble décrivant le nombre de fois que la périodicité </a:t>
                </a:r>
                <a:r>
                  <a:rPr lang="fr-FR" i="1" dirty="0" smtClean="0">
                    <a:solidFill>
                      <a:schemeClr val="tx1"/>
                    </a:solidFill>
                  </a:rPr>
                  <a:t>apparait</a:t>
                </a:r>
              </a:p>
              <a:p>
                <a:endParaRPr lang="fr-FR" sz="1200" i="1" dirty="0">
                  <a:solidFill>
                    <a:schemeClr val="tx1"/>
                  </a:solidFill>
                </a:endParaRPr>
              </a:p>
              <a:p>
                <a14:m>
                  <m:oMath xmlns:m="http://schemas.openxmlformats.org/officeDocument/2006/math">
                    <m:sSubSup>
                      <m:sSubSupPr>
                        <m:ctrlPr>
                          <a:rPr lang="fr-FR" i="1">
                            <a:solidFill>
                              <a:schemeClr val="tx1"/>
                            </a:solidFill>
                            <a:latin typeface="Cambria Math" panose="02040503050406030204" pitchFamily="18" charset="0"/>
                          </a:rPr>
                        </m:ctrlPr>
                      </m:sSubSupPr>
                      <m:e>
                        <m:r>
                          <a:rPr lang="fr-FR" i="1">
                            <a:solidFill>
                              <a:schemeClr val="tx1"/>
                            </a:solidFill>
                            <a:latin typeface="Cambria Math"/>
                          </a:rPr>
                          <m:t>𝐽</m:t>
                        </m:r>
                      </m:e>
                      <m:sub>
                        <m:r>
                          <a:rPr lang="fr-FR" i="1">
                            <a:solidFill>
                              <a:schemeClr val="tx1"/>
                            </a:solidFill>
                            <a:latin typeface="Cambria Math"/>
                          </a:rPr>
                          <m:t>𝑘</m:t>
                        </m:r>
                      </m:sub>
                      <m:sup>
                        <m:r>
                          <a:rPr lang="fr-FR" i="1">
                            <a:solidFill>
                              <a:schemeClr val="tx1"/>
                            </a:solidFill>
                            <a:latin typeface="Cambria Math"/>
                          </a:rPr>
                          <m:t>𝑗</m:t>
                        </m:r>
                      </m:sup>
                    </m:sSubSup>
                  </m:oMath>
                </a14:m>
                <a:r>
                  <a:rPr lang="fr-FR" i="1" dirty="0">
                    <a:solidFill>
                      <a:schemeClr val="tx1"/>
                    </a:solidFill>
                  </a:rPr>
                  <a:t> le nombre de jour passé par l’agent j au poste frontalier k dans </a:t>
                </a:r>
              </a:p>
            </p:txBody>
          </p:sp>
        </mc:Choice>
        <mc:Fallback xmlns="">
          <p:sp>
            <p:nvSpPr>
              <p:cNvPr id="2" name="Rectangle 1"/>
              <p:cNvSpPr>
                <a:spLocks noRot="1" noChangeAspect="1" noMove="1" noResize="1" noEditPoints="1" noAdjustHandles="1" noChangeArrowheads="1" noChangeShapeType="1" noTextEdit="1"/>
              </p:cNvSpPr>
              <p:nvPr/>
            </p:nvSpPr>
            <p:spPr>
              <a:xfrm>
                <a:off x="3203848" y="1929999"/>
                <a:ext cx="5616624" cy="3038465"/>
              </a:xfrm>
              <a:prstGeom prst="rect">
                <a:avLst/>
              </a:prstGeom>
              <a:blipFill rotWithShape="1">
                <a:blip r:embed="rId7"/>
                <a:stretch>
                  <a:fillRect l="-977" r="-217"/>
                </a:stretch>
              </a:blipFill>
              <a:ln>
                <a:noFill/>
              </a:ln>
            </p:spPr>
            <p:txBody>
              <a:bodyPr/>
              <a:lstStyle/>
              <a:p>
                <a:r>
                  <a:rPr lang="fr-FR">
                    <a:noFill/>
                  </a:rPr>
                  <a:t> </a:t>
                </a:r>
              </a:p>
            </p:txBody>
          </p:sp>
        </mc:Fallback>
      </mc:AlternateContent>
      <p:sp>
        <p:nvSpPr>
          <p:cNvPr id="3" name="Rectangle 2"/>
          <p:cNvSpPr/>
          <p:nvPr/>
        </p:nvSpPr>
        <p:spPr>
          <a:xfrm>
            <a:off x="3179641" y="5243651"/>
            <a:ext cx="2794243" cy="7920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3325185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37447"/>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6695728"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III-Principaux  </a:t>
            </a:r>
            <a:r>
              <a:rPr lang="fr-FR" sz="3600" b="1" i="1" dirty="0">
                <a:solidFill>
                  <a:srgbClr val="7030A0"/>
                </a:solidFill>
                <a:latin typeface="Century" panose="02040604050505020304" pitchFamily="18" charset="0"/>
              </a:rPr>
              <a:t>résultats</a:t>
            </a:r>
          </a:p>
        </p:txBody>
      </p:sp>
      <p:sp>
        <p:nvSpPr>
          <p:cNvPr id="9" name="ZoneTexte 8"/>
          <p:cNvSpPr txBox="1"/>
          <p:nvPr/>
        </p:nvSpPr>
        <p:spPr>
          <a:xfrm>
            <a:off x="3348038" y="1700808"/>
            <a:ext cx="1228725" cy="369332"/>
          </a:xfrm>
          <a:prstGeom prst="rect">
            <a:avLst/>
          </a:prstGeom>
          <a:noFill/>
        </p:spPr>
        <p:txBody>
          <a:bodyPr wrap="square" rtlCol="0">
            <a:spAutoFit/>
          </a:bodyPr>
          <a:lstStyle/>
          <a:p>
            <a:endParaRPr lang="fr-FR" dirty="0"/>
          </a:p>
        </p:txBody>
      </p:sp>
      <p:sp>
        <p:nvSpPr>
          <p:cNvPr id="11" name="ZoneTexte 10"/>
          <p:cNvSpPr txBox="1"/>
          <p:nvPr/>
        </p:nvSpPr>
        <p:spPr>
          <a:xfrm>
            <a:off x="3419872" y="3846554"/>
            <a:ext cx="1410456" cy="374623"/>
          </a:xfrm>
          <a:prstGeom prst="rect">
            <a:avLst/>
          </a:prstGeom>
          <a:noFill/>
        </p:spPr>
        <p:txBody>
          <a:bodyPr wrap="square" rtlCol="0">
            <a:spAutoFit/>
          </a:bodyPr>
          <a:lstStyle/>
          <a:p>
            <a:endParaRPr lang="fr-FR" dirty="0"/>
          </a:p>
        </p:txBody>
      </p:sp>
      <p:sp>
        <p:nvSpPr>
          <p:cNvPr id="4" name="ZoneTexte 3"/>
          <p:cNvSpPr txBox="1"/>
          <p:nvPr/>
        </p:nvSpPr>
        <p:spPr>
          <a:xfrm>
            <a:off x="323528" y="692696"/>
            <a:ext cx="8496944" cy="7602081"/>
          </a:xfrm>
          <a:prstGeom prst="rect">
            <a:avLst/>
          </a:prstGeom>
          <a:noFill/>
        </p:spPr>
        <p:txBody>
          <a:bodyPr wrap="square" rtlCol="0">
            <a:spAutoFit/>
          </a:bodyPr>
          <a:lstStyle/>
          <a:p>
            <a:r>
              <a:rPr lang="fr-FR" sz="2400" b="1" dirty="0" smtClean="0"/>
              <a:t>III-1 Caractéristique des personnes enquêtées</a:t>
            </a:r>
            <a:endParaRPr lang="fr-FR" sz="2400" dirty="0" smtClean="0"/>
          </a:p>
          <a:p>
            <a:pPr algn="just"/>
            <a:r>
              <a:rPr lang="fr-FR" sz="2400" dirty="0" smtClean="0"/>
              <a:t>L’enquête s’est déroulée sur une période de 15 jours, et au </a:t>
            </a:r>
            <a:r>
              <a:rPr lang="fr-FR" sz="2400" dirty="0"/>
              <a:t>total 6 450 individus ont été enquêtés. </a:t>
            </a:r>
            <a:endParaRPr lang="fr-FR" sz="2400" dirty="0" smtClean="0"/>
          </a:p>
          <a:p>
            <a:pPr algn="just"/>
            <a:r>
              <a:rPr lang="fr-FR" sz="2400" dirty="0" smtClean="0"/>
              <a:t>L’analyse </a:t>
            </a:r>
            <a:r>
              <a:rPr lang="fr-FR" sz="2400" dirty="0"/>
              <a:t>selon la nature du flux montre que 47,3% des personnes ayant déclaré des exportations sont des opérateurs directs, 23,3% des opérateurs indirects et 29,4% des ménages. Pour les importations, les opérateurs directs représentent 58,5%, les ménages 28,3% et les opérateurs indirects 13,2</a:t>
            </a:r>
            <a:r>
              <a:rPr lang="fr-FR" sz="2400" dirty="0" smtClean="0"/>
              <a:t>%.</a:t>
            </a:r>
          </a:p>
          <a:p>
            <a:pPr algn="just"/>
            <a:endParaRPr lang="fr-FR" sz="2000" dirty="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a:p>
        </p:txBody>
      </p:sp>
      <p:graphicFrame>
        <p:nvGraphicFramePr>
          <p:cNvPr id="17" name="Chart 1"/>
          <p:cNvGraphicFramePr/>
          <p:nvPr>
            <p:extLst>
              <p:ext uri="{D42A27DB-BD31-4B8C-83A1-F6EECF244321}">
                <p14:modId xmlns:p14="http://schemas.microsoft.com/office/powerpoint/2010/main" val="4026758736"/>
              </p:ext>
            </p:extLst>
          </p:nvPr>
        </p:nvGraphicFramePr>
        <p:xfrm>
          <a:off x="539552" y="4033864"/>
          <a:ext cx="7509520" cy="273724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698023230"/>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37447"/>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6695728"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III-Principaux  </a:t>
            </a:r>
            <a:r>
              <a:rPr lang="fr-FR" sz="3600" b="1" i="1" dirty="0">
                <a:solidFill>
                  <a:srgbClr val="7030A0"/>
                </a:solidFill>
                <a:latin typeface="Century" panose="02040604050505020304" pitchFamily="18" charset="0"/>
              </a:rPr>
              <a:t>résultats</a:t>
            </a:r>
          </a:p>
        </p:txBody>
      </p:sp>
      <p:sp>
        <p:nvSpPr>
          <p:cNvPr id="9" name="ZoneTexte 8"/>
          <p:cNvSpPr txBox="1"/>
          <p:nvPr/>
        </p:nvSpPr>
        <p:spPr>
          <a:xfrm>
            <a:off x="3348038" y="1700808"/>
            <a:ext cx="1228725" cy="369332"/>
          </a:xfrm>
          <a:prstGeom prst="rect">
            <a:avLst/>
          </a:prstGeom>
          <a:noFill/>
        </p:spPr>
        <p:txBody>
          <a:bodyPr wrap="square" rtlCol="0">
            <a:spAutoFit/>
          </a:bodyPr>
          <a:lstStyle/>
          <a:p>
            <a:endParaRPr lang="fr-FR" dirty="0"/>
          </a:p>
        </p:txBody>
      </p:sp>
      <p:sp>
        <p:nvSpPr>
          <p:cNvPr id="11" name="ZoneTexte 10"/>
          <p:cNvSpPr txBox="1"/>
          <p:nvPr/>
        </p:nvSpPr>
        <p:spPr>
          <a:xfrm>
            <a:off x="3419872" y="3846554"/>
            <a:ext cx="1410456" cy="374623"/>
          </a:xfrm>
          <a:prstGeom prst="rect">
            <a:avLst/>
          </a:prstGeom>
          <a:noFill/>
        </p:spPr>
        <p:txBody>
          <a:bodyPr wrap="square" rtlCol="0">
            <a:spAutoFit/>
          </a:bodyPr>
          <a:lstStyle/>
          <a:p>
            <a:endParaRPr lang="fr-FR" dirty="0"/>
          </a:p>
        </p:txBody>
      </p:sp>
      <p:sp>
        <p:nvSpPr>
          <p:cNvPr id="4" name="ZoneTexte 3"/>
          <p:cNvSpPr txBox="1"/>
          <p:nvPr/>
        </p:nvSpPr>
        <p:spPr>
          <a:xfrm>
            <a:off x="395536" y="908720"/>
            <a:ext cx="8280920" cy="2862322"/>
          </a:xfrm>
          <a:prstGeom prst="rect">
            <a:avLst/>
          </a:prstGeom>
          <a:noFill/>
        </p:spPr>
        <p:txBody>
          <a:bodyPr wrap="square" rtlCol="0">
            <a:spAutoFit/>
          </a:bodyPr>
          <a:lstStyle/>
          <a:p>
            <a:r>
              <a:rPr lang="fr-FR" sz="2400" b="1" dirty="0" smtClean="0"/>
              <a:t>III-2 Nature des flux enregistrés</a:t>
            </a:r>
          </a:p>
          <a:p>
            <a:r>
              <a:rPr lang="fr-FR" sz="2400" dirty="0"/>
              <a:t>La nature d’un flux s’entend ici en termes d’importation, d’exportation, de réexportation ou de transit. Ainsi, les transactions observées se répartissent en exportations pour 52,8% et en importations pour 46,6%. Le  transit et la réexportation représentent respectivement 0,4% et 0,2%.</a:t>
            </a:r>
          </a:p>
          <a:p>
            <a:endParaRPr lang="fr-FR" dirty="0" smtClean="0"/>
          </a:p>
          <a:p>
            <a:endParaRPr lang="fr-FR" dirty="0" smtClean="0"/>
          </a:p>
        </p:txBody>
      </p:sp>
      <p:graphicFrame>
        <p:nvGraphicFramePr>
          <p:cNvPr id="17" name="Chart 10"/>
          <p:cNvGraphicFramePr/>
          <p:nvPr>
            <p:extLst>
              <p:ext uri="{D42A27DB-BD31-4B8C-83A1-F6EECF244321}">
                <p14:modId xmlns:p14="http://schemas.microsoft.com/office/powerpoint/2010/main" val="531189898"/>
              </p:ext>
            </p:extLst>
          </p:nvPr>
        </p:nvGraphicFramePr>
        <p:xfrm>
          <a:off x="540060" y="2848976"/>
          <a:ext cx="8136904" cy="338831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59872307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37447"/>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6695728"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III-Principaux  </a:t>
            </a:r>
            <a:r>
              <a:rPr lang="fr-FR" sz="3600" b="1" i="1" dirty="0">
                <a:solidFill>
                  <a:srgbClr val="7030A0"/>
                </a:solidFill>
                <a:latin typeface="Century" panose="02040604050505020304" pitchFamily="18" charset="0"/>
              </a:rPr>
              <a:t>résultats</a:t>
            </a:r>
          </a:p>
        </p:txBody>
      </p:sp>
      <p:sp>
        <p:nvSpPr>
          <p:cNvPr id="3" name="ZoneTexte 2"/>
          <p:cNvSpPr txBox="1"/>
          <p:nvPr/>
        </p:nvSpPr>
        <p:spPr>
          <a:xfrm>
            <a:off x="251520" y="2994994"/>
            <a:ext cx="2808312" cy="523220"/>
          </a:xfrm>
          <a:prstGeom prst="rect">
            <a:avLst/>
          </a:prstGeom>
          <a:noFill/>
        </p:spPr>
        <p:txBody>
          <a:bodyPr wrap="square" rtlCol="0">
            <a:spAutoFit/>
          </a:bodyPr>
          <a:lstStyle/>
          <a:p>
            <a:r>
              <a:rPr lang="fr-FR" sz="2800" b="1" dirty="0" smtClean="0">
                <a:latin typeface="Times New Roman" pitchFamily="18" charset="0"/>
                <a:cs typeface="Times New Roman" pitchFamily="18" charset="0"/>
              </a:rPr>
              <a:t>EXPORTATION</a:t>
            </a:r>
            <a:endParaRPr lang="fr-FR" sz="2800" b="1" dirty="0">
              <a:latin typeface="Times New Roman" pitchFamily="18" charset="0"/>
              <a:cs typeface="Times New Roman" pitchFamily="18" charset="0"/>
            </a:endParaRPr>
          </a:p>
        </p:txBody>
      </p:sp>
      <p:sp>
        <p:nvSpPr>
          <p:cNvPr id="5" name="ZoneTexte 4"/>
          <p:cNvSpPr txBox="1"/>
          <p:nvPr/>
        </p:nvSpPr>
        <p:spPr>
          <a:xfrm>
            <a:off x="251520" y="4348251"/>
            <a:ext cx="2952328" cy="523220"/>
          </a:xfrm>
          <a:prstGeom prst="rect">
            <a:avLst/>
          </a:prstGeom>
          <a:noFill/>
        </p:spPr>
        <p:txBody>
          <a:bodyPr wrap="square" rtlCol="0">
            <a:spAutoFit/>
          </a:bodyPr>
          <a:lstStyle/>
          <a:p>
            <a:r>
              <a:rPr lang="fr-FR" sz="2800" b="1" dirty="0">
                <a:latin typeface="Times New Roman" pitchFamily="18" charset="0"/>
                <a:cs typeface="Times New Roman" pitchFamily="18" charset="0"/>
              </a:rPr>
              <a:t>IMPORTATION</a:t>
            </a:r>
          </a:p>
        </p:txBody>
      </p:sp>
      <p:sp>
        <p:nvSpPr>
          <p:cNvPr id="7" name="ZoneTexte 6"/>
          <p:cNvSpPr txBox="1"/>
          <p:nvPr/>
        </p:nvSpPr>
        <p:spPr>
          <a:xfrm>
            <a:off x="5773440" y="2994994"/>
            <a:ext cx="2160240" cy="461665"/>
          </a:xfrm>
          <a:prstGeom prst="rect">
            <a:avLst/>
          </a:prstGeom>
          <a:noFill/>
        </p:spPr>
        <p:txBody>
          <a:bodyPr wrap="square" rtlCol="0">
            <a:spAutoFit/>
          </a:bodyPr>
          <a:lstStyle/>
          <a:p>
            <a:r>
              <a:rPr lang="fr-FR" sz="2400" b="1" dirty="0" smtClean="0">
                <a:solidFill>
                  <a:srgbClr val="FF0000"/>
                </a:solidFill>
              </a:rPr>
              <a:t>56,5 Milliards</a:t>
            </a:r>
            <a:endParaRPr lang="fr-FR" sz="2400" b="1" dirty="0">
              <a:solidFill>
                <a:srgbClr val="FF0000"/>
              </a:solidFill>
              <a:latin typeface="Cambria" panose="02040503050406030204" pitchFamily="18" charset="0"/>
            </a:endParaRPr>
          </a:p>
        </p:txBody>
      </p:sp>
      <p:sp>
        <p:nvSpPr>
          <p:cNvPr id="8" name="ZoneTexte 7"/>
          <p:cNvSpPr txBox="1"/>
          <p:nvPr/>
        </p:nvSpPr>
        <p:spPr>
          <a:xfrm>
            <a:off x="5800573" y="4398244"/>
            <a:ext cx="2176302" cy="461665"/>
          </a:xfrm>
          <a:prstGeom prst="rect">
            <a:avLst/>
          </a:prstGeom>
          <a:noFill/>
        </p:spPr>
        <p:txBody>
          <a:bodyPr wrap="square" rtlCol="0">
            <a:spAutoFit/>
          </a:bodyPr>
          <a:lstStyle/>
          <a:p>
            <a:r>
              <a:rPr lang="fr-FR" sz="2400" b="1" dirty="0" smtClean="0">
                <a:solidFill>
                  <a:srgbClr val="FF0000"/>
                </a:solidFill>
              </a:rPr>
              <a:t>18,3 Milliards</a:t>
            </a:r>
            <a:endParaRPr lang="fr-FR" sz="2400" b="1" dirty="0">
              <a:solidFill>
                <a:srgbClr val="FF0000"/>
              </a:solidFill>
            </a:endParaRPr>
          </a:p>
        </p:txBody>
      </p:sp>
      <p:sp>
        <p:nvSpPr>
          <p:cNvPr id="9" name="ZoneTexte 8"/>
          <p:cNvSpPr txBox="1"/>
          <p:nvPr/>
        </p:nvSpPr>
        <p:spPr>
          <a:xfrm>
            <a:off x="3348038" y="1700808"/>
            <a:ext cx="1228725" cy="369332"/>
          </a:xfrm>
          <a:prstGeom prst="rect">
            <a:avLst/>
          </a:prstGeom>
          <a:noFill/>
        </p:spPr>
        <p:txBody>
          <a:bodyPr wrap="square" rtlCol="0">
            <a:spAutoFit/>
          </a:bodyPr>
          <a:lstStyle/>
          <a:p>
            <a:endParaRPr lang="fr-FR" dirty="0"/>
          </a:p>
        </p:txBody>
      </p:sp>
      <p:sp>
        <p:nvSpPr>
          <p:cNvPr id="10" name="Flèche droite 9"/>
          <p:cNvSpPr/>
          <p:nvPr/>
        </p:nvSpPr>
        <p:spPr>
          <a:xfrm>
            <a:off x="3608321" y="3027409"/>
            <a:ext cx="1621717"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3419872" y="3846554"/>
            <a:ext cx="1410456" cy="374623"/>
          </a:xfrm>
          <a:prstGeom prst="rect">
            <a:avLst/>
          </a:prstGeom>
          <a:noFill/>
        </p:spPr>
        <p:txBody>
          <a:bodyPr wrap="square" rtlCol="0">
            <a:spAutoFit/>
          </a:bodyPr>
          <a:lstStyle/>
          <a:p>
            <a:endParaRPr lang="fr-FR" dirty="0"/>
          </a:p>
        </p:txBody>
      </p:sp>
      <p:sp>
        <p:nvSpPr>
          <p:cNvPr id="12" name="Flèche droite 11"/>
          <p:cNvSpPr/>
          <p:nvPr/>
        </p:nvSpPr>
        <p:spPr>
          <a:xfrm rot="10800000">
            <a:off x="3567590" y="4365109"/>
            <a:ext cx="1621717"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755576" y="1879180"/>
            <a:ext cx="6264696" cy="830997"/>
          </a:xfrm>
          <a:prstGeom prst="rect">
            <a:avLst/>
          </a:prstGeom>
          <a:noFill/>
        </p:spPr>
        <p:txBody>
          <a:bodyPr wrap="square" rtlCol="0">
            <a:spAutoFit/>
          </a:bodyPr>
          <a:lstStyle/>
          <a:p>
            <a:pPr algn="just"/>
            <a:r>
              <a:rPr lang="fr-FR" sz="2400" b="1" dirty="0" smtClean="0">
                <a:solidFill>
                  <a:srgbClr val="FF0000"/>
                </a:solidFill>
              </a:rPr>
              <a:t>Globalement, en termes de flux non enregistrés par les services de la douane</a:t>
            </a:r>
            <a:r>
              <a:rPr lang="fr-FR" sz="2400" dirty="0" smtClean="0">
                <a:solidFill>
                  <a:srgbClr val="FF0000"/>
                </a:solidFill>
              </a:rPr>
              <a:t>:</a:t>
            </a:r>
            <a:endParaRPr lang="fr-FR" sz="2400" dirty="0">
              <a:solidFill>
                <a:srgbClr val="FF0000"/>
              </a:solidFill>
            </a:endParaRPr>
          </a:p>
        </p:txBody>
      </p:sp>
      <p:sp>
        <p:nvSpPr>
          <p:cNvPr id="4" name="ZoneTexte 3"/>
          <p:cNvSpPr txBox="1"/>
          <p:nvPr/>
        </p:nvSpPr>
        <p:spPr>
          <a:xfrm>
            <a:off x="467544" y="791071"/>
            <a:ext cx="6192688" cy="1107996"/>
          </a:xfrm>
          <a:prstGeom prst="rect">
            <a:avLst/>
          </a:prstGeom>
          <a:noFill/>
        </p:spPr>
        <p:txBody>
          <a:bodyPr wrap="square" rtlCol="0">
            <a:spAutoFit/>
          </a:bodyPr>
          <a:lstStyle/>
          <a:p>
            <a:endParaRPr lang="fr-FR" sz="2400" b="1" dirty="0" smtClean="0"/>
          </a:p>
          <a:p>
            <a:r>
              <a:rPr lang="fr-FR" sz="2400" b="1" dirty="0" smtClean="0"/>
              <a:t>III-3 Valeur des flux </a:t>
            </a:r>
            <a:r>
              <a:rPr lang="fr-FR" sz="2400" b="1" dirty="0" err="1" smtClean="0"/>
              <a:t>enrégistrés</a:t>
            </a:r>
            <a:endParaRPr lang="fr-FR" sz="2400" b="1" dirty="0"/>
          </a:p>
          <a:p>
            <a:endParaRPr lang="fr-FR" dirty="0"/>
          </a:p>
        </p:txBody>
      </p:sp>
    </p:spTree>
    <p:extLst>
      <p:ext uri="{BB962C8B-B14F-4D97-AF65-F5344CB8AC3E}">
        <p14:creationId xmlns:p14="http://schemas.microsoft.com/office/powerpoint/2010/main" val="174161264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512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27384"/>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rganigramme : Terminateur 4"/>
          <p:cNvSpPr/>
          <p:nvPr/>
        </p:nvSpPr>
        <p:spPr>
          <a:xfrm>
            <a:off x="0" y="-50873"/>
            <a:ext cx="6876256" cy="620259"/>
          </a:xfrm>
          <a:prstGeom prst="flowChartTerminator">
            <a:avLst/>
          </a:prstGeom>
          <a:blipFill>
            <a:blip r:embed="rId5"/>
            <a:tile tx="0" ty="0" sx="100000" sy="100000" flip="none" algn="tl"/>
          </a:blip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FR" sz="2400" dirty="0" smtClean="0">
                <a:solidFill>
                  <a:srgbClr val="7030A0"/>
                </a:solidFill>
                <a:latin typeface="Century" panose="02040604050505020304" pitchFamily="18" charset="0"/>
                <a:ea typeface="Verdana" panose="020B0604030504040204" pitchFamily="34" charset="0"/>
                <a:cs typeface="Verdana" panose="020B0604030504040204" pitchFamily="34" charset="0"/>
              </a:rPr>
              <a:t> </a:t>
            </a:r>
            <a:r>
              <a:rPr lang="fr-CA" sz="2800" b="1" dirty="0" smtClean="0">
                <a:solidFill>
                  <a:srgbClr val="7030A0"/>
                </a:solidFill>
                <a:ea typeface="Verdana" panose="020B0604030504040204" pitchFamily="34" charset="0"/>
                <a:cs typeface="Verdana" panose="020B0604030504040204" pitchFamily="34" charset="0"/>
              </a:rPr>
              <a:t>PLAN</a:t>
            </a:r>
            <a:r>
              <a:rPr lang="fr-CA" sz="2800" b="1" i="1" dirty="0" smtClean="0">
                <a:solidFill>
                  <a:srgbClr val="7030A0"/>
                </a:solidFill>
                <a:ea typeface="Verdana" panose="020B0604030504040204" pitchFamily="34" charset="0"/>
                <a:cs typeface="Verdana" panose="020B0604030504040204" pitchFamily="34" charset="0"/>
              </a:rPr>
              <a:t> </a:t>
            </a:r>
            <a:r>
              <a:rPr lang="fr-CA" sz="2800" b="1" dirty="0" smtClean="0">
                <a:solidFill>
                  <a:srgbClr val="7030A0"/>
                </a:solidFill>
                <a:ea typeface="Verdana" panose="020B0604030504040204" pitchFamily="34" charset="0"/>
                <a:cs typeface="Verdana" panose="020B0604030504040204" pitchFamily="34" charset="0"/>
              </a:rPr>
              <a:t>DE</a:t>
            </a:r>
            <a:r>
              <a:rPr lang="fr-CA" sz="2800" b="1" i="1" dirty="0" smtClean="0">
                <a:solidFill>
                  <a:srgbClr val="7030A0"/>
                </a:solidFill>
                <a:ea typeface="Verdana" panose="020B0604030504040204" pitchFamily="34" charset="0"/>
                <a:cs typeface="Verdana" panose="020B0604030504040204" pitchFamily="34" charset="0"/>
              </a:rPr>
              <a:t> </a:t>
            </a:r>
            <a:r>
              <a:rPr lang="fr-CA" sz="2800" b="1" dirty="0" smtClean="0">
                <a:solidFill>
                  <a:srgbClr val="7030A0"/>
                </a:solidFill>
                <a:ea typeface="Verdana" panose="020B0604030504040204" pitchFamily="34" charset="0"/>
                <a:cs typeface="Verdana" panose="020B0604030504040204" pitchFamily="34" charset="0"/>
              </a:rPr>
              <a:t>PRESENTATION</a:t>
            </a:r>
            <a:endParaRPr lang="fr-FR" sz="2800" b="1" dirty="0">
              <a:solidFill>
                <a:srgbClr val="7030A0"/>
              </a:solidFill>
              <a:ea typeface="Verdana" panose="020B0604030504040204" pitchFamily="34" charset="0"/>
              <a:cs typeface="Verdana" panose="020B0604030504040204" pitchFamily="34" charset="0"/>
            </a:endParaRPr>
          </a:p>
        </p:txBody>
      </p:sp>
      <p:sp>
        <p:nvSpPr>
          <p:cNvPr id="19" name="Rectangle 3"/>
          <p:cNvSpPr txBox="1">
            <a:spLocks noChangeArrowheads="1"/>
          </p:cNvSpPr>
          <p:nvPr/>
        </p:nvSpPr>
        <p:spPr bwMode="auto">
          <a:xfrm>
            <a:off x="323528" y="732262"/>
            <a:ext cx="8229600" cy="5523909"/>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a:solidFill>
                  <a:schemeClr val="tx1"/>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cs typeface="+mn-cs"/>
              </a:defRPr>
            </a:lvl2pPr>
            <a:lvl3pPr marL="914400" indent="0" algn="ctr" rtl="0" eaLnBrk="0" fontAlgn="base" hangingPunct="0">
              <a:spcBef>
                <a:spcPct val="20000"/>
              </a:spcBef>
              <a:spcAft>
                <a:spcPct val="0"/>
              </a:spcAft>
              <a:buNone/>
              <a:defRPr sz="2400">
                <a:solidFill>
                  <a:schemeClr val="tx1"/>
                </a:solidFill>
                <a:latin typeface="+mn-lt"/>
                <a:cs typeface="+mn-cs"/>
              </a:defRPr>
            </a:lvl3pPr>
            <a:lvl4pPr marL="1371600" indent="0" algn="ctr" rtl="0" eaLnBrk="0" fontAlgn="base" hangingPunct="0">
              <a:spcBef>
                <a:spcPct val="20000"/>
              </a:spcBef>
              <a:spcAft>
                <a:spcPct val="0"/>
              </a:spcAft>
              <a:buNone/>
              <a:defRPr sz="2000">
                <a:solidFill>
                  <a:schemeClr val="tx1"/>
                </a:solidFill>
                <a:latin typeface="+mn-lt"/>
                <a:cs typeface="+mn-cs"/>
              </a:defRPr>
            </a:lvl4pPr>
            <a:lvl5pPr marL="1828800" indent="0" algn="ctr" rtl="0" eaLnBrk="0" fontAlgn="base" hangingPunct="0">
              <a:spcBef>
                <a:spcPct val="20000"/>
              </a:spcBef>
              <a:spcAft>
                <a:spcPct val="0"/>
              </a:spcAft>
              <a:buNone/>
              <a:defRPr sz="2000">
                <a:solidFill>
                  <a:schemeClr val="tx1"/>
                </a:solidFill>
                <a:latin typeface="+mn-lt"/>
                <a:cs typeface="+mn-cs"/>
              </a:defRPr>
            </a:lvl5pPr>
            <a:lvl6pPr marL="2286000" indent="0" algn="ctr" rtl="0" fontAlgn="base">
              <a:spcBef>
                <a:spcPct val="20000"/>
              </a:spcBef>
              <a:spcAft>
                <a:spcPct val="0"/>
              </a:spcAft>
              <a:buNone/>
              <a:defRPr sz="2000">
                <a:solidFill>
                  <a:schemeClr val="tx1"/>
                </a:solidFill>
                <a:latin typeface="+mn-lt"/>
                <a:cs typeface="+mn-cs"/>
              </a:defRPr>
            </a:lvl6pPr>
            <a:lvl7pPr marL="2743200" indent="0" algn="ctr" rtl="0" fontAlgn="base">
              <a:spcBef>
                <a:spcPct val="20000"/>
              </a:spcBef>
              <a:spcAft>
                <a:spcPct val="0"/>
              </a:spcAft>
              <a:buNone/>
              <a:defRPr sz="2000">
                <a:solidFill>
                  <a:schemeClr val="tx1"/>
                </a:solidFill>
                <a:latin typeface="+mn-lt"/>
                <a:cs typeface="+mn-cs"/>
              </a:defRPr>
            </a:lvl7pPr>
            <a:lvl8pPr marL="3200400" indent="0" algn="ctr" rtl="0" fontAlgn="base">
              <a:spcBef>
                <a:spcPct val="20000"/>
              </a:spcBef>
              <a:spcAft>
                <a:spcPct val="0"/>
              </a:spcAft>
              <a:buNone/>
              <a:defRPr sz="2000">
                <a:solidFill>
                  <a:schemeClr val="tx1"/>
                </a:solidFill>
                <a:latin typeface="+mn-lt"/>
                <a:cs typeface="+mn-cs"/>
              </a:defRPr>
            </a:lvl8pPr>
            <a:lvl9pPr marL="3657600" indent="0" algn="ctr" rtl="0" fontAlgn="base">
              <a:spcBef>
                <a:spcPct val="20000"/>
              </a:spcBef>
              <a:spcAft>
                <a:spcPct val="0"/>
              </a:spcAft>
              <a:buNone/>
              <a:defRPr sz="2000">
                <a:solidFill>
                  <a:schemeClr val="tx1"/>
                </a:solidFill>
                <a:latin typeface="+mn-lt"/>
                <a:cs typeface="+mn-cs"/>
              </a:defRPr>
            </a:lvl9pPr>
          </a:lstStyle>
          <a:p>
            <a:pPr algn="l">
              <a:lnSpc>
                <a:spcPct val="150000"/>
              </a:lnSpc>
            </a:pPr>
            <a:r>
              <a:rPr lang="fr-CA" sz="1600" b="1" kern="0" dirty="0" smtClean="0">
                <a:latin typeface="Times New Roman" pitchFamily="18" charset="0"/>
                <a:cs typeface="Times New Roman" pitchFamily="18" charset="0"/>
              </a:rPr>
              <a:t>                  I- </a:t>
            </a:r>
            <a:r>
              <a:rPr lang="fr-CA" sz="1600" b="1" kern="0" dirty="0">
                <a:latin typeface="Times New Roman" pitchFamily="18" charset="0"/>
                <a:cs typeface="Times New Roman" pitchFamily="18" charset="0"/>
              </a:rPr>
              <a:t>Présentation de l’Enquête</a:t>
            </a:r>
          </a:p>
          <a:p>
            <a:pPr marL="3657600" lvl="7" indent="-4572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Contexte et justification</a:t>
            </a:r>
          </a:p>
          <a:p>
            <a:pPr marL="3657600" lvl="7" indent="-4572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Objectifs de l’enquête</a:t>
            </a:r>
          </a:p>
          <a:p>
            <a:pPr algn="l">
              <a:lnSpc>
                <a:spcPct val="150000"/>
              </a:lnSpc>
            </a:pPr>
            <a:r>
              <a:rPr lang="fr-CA" sz="1600" b="1" kern="0" dirty="0" smtClean="0">
                <a:latin typeface="Times New Roman" pitchFamily="18" charset="0"/>
                <a:cs typeface="Times New Roman" pitchFamily="18" charset="0"/>
              </a:rPr>
              <a:t>	II- </a:t>
            </a:r>
            <a:r>
              <a:rPr lang="fr-FR" sz="1600" b="1" kern="0" dirty="0" smtClean="0">
                <a:latin typeface="Times New Roman" pitchFamily="18" charset="0"/>
                <a:cs typeface="Times New Roman" pitchFamily="18" charset="0"/>
              </a:rPr>
              <a:t>Méthodologie utilisée</a:t>
            </a:r>
          </a:p>
          <a:p>
            <a:pPr marL="3657600" lvl="7" indent="-457200" algn="l">
              <a:lnSpc>
                <a:spcPct val="150000"/>
              </a:lnSpc>
              <a:buSzPct val="150000"/>
              <a:buFont typeface="Wingdings 2" pitchFamily="18" charset="2"/>
              <a:buChar char=""/>
            </a:pPr>
            <a:r>
              <a:rPr lang="fr-CA" sz="1600" kern="0" dirty="0">
                <a:latin typeface="Times New Roman" pitchFamily="18" charset="0"/>
                <a:cs typeface="Times New Roman" pitchFamily="18" charset="0"/>
              </a:rPr>
              <a:t>Champs de </a:t>
            </a:r>
            <a:r>
              <a:rPr lang="fr-CA" sz="1600" kern="0" dirty="0" smtClean="0">
                <a:latin typeface="Times New Roman" pitchFamily="18" charset="0"/>
                <a:cs typeface="Times New Roman" pitchFamily="18" charset="0"/>
              </a:rPr>
              <a:t>couverture</a:t>
            </a:r>
          </a:p>
          <a:p>
            <a:pPr marL="3657600" lvl="7" indent="-4572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Sélection des points de passage</a:t>
            </a:r>
            <a:endParaRPr lang="fr-CA" sz="1600" kern="0" dirty="0">
              <a:latin typeface="Times New Roman" pitchFamily="18" charset="0"/>
              <a:cs typeface="Times New Roman" pitchFamily="18" charset="0"/>
            </a:endParaRPr>
          </a:p>
          <a:p>
            <a:pPr marL="3657600" lvl="7" indent="-457200" algn="l">
              <a:lnSpc>
                <a:spcPct val="150000"/>
              </a:lnSpc>
              <a:buSzPct val="150000"/>
              <a:buFont typeface="Wingdings 2" pitchFamily="18" charset="2"/>
              <a:buChar char=""/>
            </a:pPr>
            <a:r>
              <a:rPr lang="fr-CA" sz="1600" kern="0" dirty="0">
                <a:latin typeface="Times New Roman" pitchFamily="18" charset="0"/>
                <a:cs typeface="Times New Roman" pitchFamily="18" charset="0"/>
              </a:rPr>
              <a:t>Ressource humaine </a:t>
            </a:r>
            <a:r>
              <a:rPr lang="fr-CA" sz="1600" kern="0" dirty="0" smtClean="0">
                <a:latin typeface="Times New Roman" pitchFamily="18" charset="0"/>
                <a:cs typeface="Times New Roman" pitchFamily="18" charset="0"/>
              </a:rPr>
              <a:t>mobilisée</a:t>
            </a:r>
            <a:endParaRPr lang="fr-FR" sz="1600" kern="0" dirty="0" smtClean="0">
              <a:latin typeface="Times New Roman" pitchFamily="18" charset="0"/>
              <a:cs typeface="Times New Roman" pitchFamily="18" charset="0"/>
            </a:endParaRPr>
          </a:p>
          <a:p>
            <a:pPr marL="3543300" lvl="7" indent="-342900" algn="l">
              <a:lnSpc>
                <a:spcPct val="150000"/>
              </a:lnSpc>
              <a:buSzPct val="150000"/>
              <a:buFont typeface="Wingdings 2" pitchFamily="18" charset="2"/>
              <a:buChar char=""/>
            </a:pPr>
            <a:r>
              <a:rPr lang="fr-FR" sz="1600" kern="0" dirty="0" smtClean="0">
                <a:latin typeface="Times New Roman" pitchFamily="18" charset="0"/>
                <a:cs typeface="Times New Roman" pitchFamily="18" charset="0"/>
              </a:rPr>
              <a:t> Outils de collecte</a:t>
            </a:r>
          </a:p>
          <a:p>
            <a:pPr marL="3543300" lvl="7" indent="-342900" algn="l">
              <a:lnSpc>
                <a:spcPct val="150000"/>
              </a:lnSpc>
              <a:buSzPct val="150000"/>
              <a:buFont typeface="Wingdings 2" pitchFamily="18" charset="2"/>
              <a:buChar char=""/>
            </a:pPr>
            <a:r>
              <a:rPr lang="fr-FR" sz="1600" kern="0" dirty="0" smtClean="0">
                <a:latin typeface="Times New Roman" pitchFamily="18" charset="0"/>
                <a:cs typeface="Times New Roman" pitchFamily="18" charset="0"/>
              </a:rPr>
              <a:t> Echantillonnage</a:t>
            </a:r>
          </a:p>
          <a:p>
            <a:pPr marL="3543300" lvl="7" indent="-342900" algn="l">
              <a:lnSpc>
                <a:spcPct val="150000"/>
              </a:lnSpc>
              <a:buSzPct val="150000"/>
              <a:buFont typeface="Wingdings 2" pitchFamily="18" charset="2"/>
              <a:buChar char=""/>
            </a:pPr>
            <a:r>
              <a:rPr lang="fr-FR" sz="1600" kern="0" dirty="0" smtClean="0">
                <a:latin typeface="Times New Roman" pitchFamily="18" charset="0"/>
                <a:cs typeface="Times New Roman" pitchFamily="18" charset="0"/>
              </a:rPr>
              <a:t>  Technique d’extrapolation </a:t>
            </a:r>
          </a:p>
          <a:p>
            <a:pPr algn="l">
              <a:lnSpc>
                <a:spcPct val="150000"/>
              </a:lnSpc>
            </a:pPr>
            <a:r>
              <a:rPr lang="fr-FR" sz="1600" b="1" kern="0" dirty="0" smtClean="0">
                <a:latin typeface="Times New Roman" pitchFamily="18" charset="0"/>
                <a:cs typeface="Times New Roman" pitchFamily="18" charset="0"/>
              </a:rPr>
              <a:t>	III- principaux résultats</a:t>
            </a:r>
          </a:p>
          <a:p>
            <a:pPr marL="3543300" lvl="7" indent="-3429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Importation</a:t>
            </a:r>
          </a:p>
          <a:p>
            <a:pPr marL="3543300" lvl="7" indent="-3429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Exportation</a:t>
            </a:r>
            <a:endParaRPr lang="fr-CA" sz="1600" kern="0" dirty="0">
              <a:latin typeface="Times New Roman" pitchFamily="18" charset="0"/>
              <a:cs typeface="Times New Roman" pitchFamily="18" charset="0"/>
            </a:endParaRPr>
          </a:p>
          <a:p>
            <a:pPr marL="0" lvl="7" algn="l" eaLnBrk="0" hangingPunct="0">
              <a:lnSpc>
                <a:spcPct val="150000"/>
              </a:lnSpc>
              <a:buSzPct val="150000"/>
            </a:pPr>
            <a:r>
              <a:rPr lang="fr-CA" sz="1600" b="1" kern="0" dirty="0" smtClean="0">
                <a:latin typeface="Times New Roman" pitchFamily="18" charset="0"/>
                <a:cs typeface="Times New Roman" pitchFamily="18" charset="0"/>
              </a:rPr>
              <a:t>                   IV-Limites </a:t>
            </a:r>
            <a:r>
              <a:rPr lang="fr-CA" sz="1600" b="1" kern="0" dirty="0">
                <a:latin typeface="Times New Roman" pitchFamily="18" charset="0"/>
                <a:cs typeface="Times New Roman" pitchFamily="18" charset="0"/>
              </a:rPr>
              <a:t>et </a:t>
            </a:r>
            <a:r>
              <a:rPr lang="fr-CA" sz="1600" b="1" kern="0" dirty="0" smtClean="0">
                <a:latin typeface="Times New Roman" pitchFamily="18" charset="0"/>
                <a:cs typeface="Times New Roman" pitchFamily="18" charset="0"/>
              </a:rPr>
              <a:t>recommandations</a:t>
            </a:r>
            <a:endParaRPr lang="fr-CA" sz="1600" b="1" kern="0" dirty="0">
              <a:latin typeface="Times New Roman" pitchFamily="18" charset="0"/>
              <a:cs typeface="Times New Roman"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5491063"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Principaux  </a:t>
            </a:r>
            <a:r>
              <a:rPr lang="fr-FR" sz="3600" b="1" i="1" dirty="0">
                <a:solidFill>
                  <a:srgbClr val="7030A0"/>
                </a:solidFill>
                <a:latin typeface="Century" panose="02040604050505020304" pitchFamily="18" charset="0"/>
              </a:rPr>
              <a:t>résultats</a:t>
            </a:r>
          </a:p>
        </p:txBody>
      </p:sp>
      <p:sp>
        <p:nvSpPr>
          <p:cNvPr id="15" name="ZoneTexte 14"/>
          <p:cNvSpPr txBox="1"/>
          <p:nvPr/>
        </p:nvSpPr>
        <p:spPr>
          <a:xfrm>
            <a:off x="0" y="980728"/>
            <a:ext cx="5055543" cy="461665"/>
          </a:xfrm>
          <a:prstGeom prst="rect">
            <a:avLst/>
          </a:prstGeom>
          <a:noFill/>
        </p:spPr>
        <p:txBody>
          <a:bodyPr wrap="square">
            <a:spAutoFit/>
          </a:bodyPr>
          <a:lstStyle/>
          <a:p>
            <a:pPr>
              <a:buClr>
                <a:srgbClr val="2011DD"/>
              </a:buClr>
              <a:defRPr/>
            </a:pPr>
            <a:r>
              <a:rPr lang="fr-FR" sz="2400" b="1" i="1" dirty="0"/>
              <a:t>    </a:t>
            </a:r>
            <a:r>
              <a:rPr lang="fr-FR" sz="2400" b="1" i="1" dirty="0" smtClean="0"/>
              <a:t> IV.2. Exportation</a:t>
            </a:r>
            <a:endParaRPr lang="fr-FR" sz="2000" dirty="0">
              <a:latin typeface="Book Antiqua" panose="02040602050305030304" pitchFamily="18" charset="0"/>
            </a:endParaRPr>
          </a:p>
        </p:txBody>
      </p:sp>
      <p:graphicFrame>
        <p:nvGraphicFramePr>
          <p:cNvPr id="8" name="Tableau 7"/>
          <p:cNvGraphicFramePr>
            <a:graphicFrameLocks noGrp="1"/>
          </p:cNvGraphicFramePr>
          <p:nvPr>
            <p:extLst>
              <p:ext uri="{D42A27DB-BD31-4B8C-83A1-F6EECF244321}">
                <p14:modId xmlns:p14="http://schemas.microsoft.com/office/powerpoint/2010/main" val="2463918776"/>
              </p:ext>
            </p:extLst>
          </p:nvPr>
        </p:nvGraphicFramePr>
        <p:xfrm>
          <a:off x="107505" y="692695"/>
          <a:ext cx="8856983" cy="5502159"/>
        </p:xfrm>
        <a:graphic>
          <a:graphicData uri="http://schemas.openxmlformats.org/drawingml/2006/table">
            <a:tbl>
              <a:tblPr>
                <a:tableStyleId>{16D9F66E-5EB9-4882-86FB-DCBF35E3C3E4}</a:tableStyleId>
              </a:tblPr>
              <a:tblGrid>
                <a:gridCol w="2460272">
                  <a:extLst>
                    <a:ext uri="{9D8B030D-6E8A-4147-A177-3AD203B41FA5}">
                      <a16:colId xmlns:a16="http://schemas.microsoft.com/office/drawing/2014/main" xmlns="" val="2405801497"/>
                    </a:ext>
                  </a:extLst>
                </a:gridCol>
                <a:gridCol w="3903634">
                  <a:extLst>
                    <a:ext uri="{9D8B030D-6E8A-4147-A177-3AD203B41FA5}">
                      <a16:colId xmlns:a16="http://schemas.microsoft.com/office/drawing/2014/main" xmlns="" val="4148990535"/>
                    </a:ext>
                  </a:extLst>
                </a:gridCol>
                <a:gridCol w="2493077">
                  <a:extLst>
                    <a:ext uri="{9D8B030D-6E8A-4147-A177-3AD203B41FA5}">
                      <a16:colId xmlns:a16="http://schemas.microsoft.com/office/drawing/2014/main" xmlns="" val="20357675"/>
                    </a:ext>
                  </a:extLst>
                </a:gridCol>
              </a:tblGrid>
              <a:tr h="547667">
                <a:tc gridSpan="2">
                  <a:txBody>
                    <a:bodyPr/>
                    <a:lstStyle/>
                    <a:p>
                      <a:pPr algn="ctr" fontAlgn="ctr"/>
                      <a:r>
                        <a:rPr lang="fr-FR" sz="2800" b="1" i="0" u="none" strike="noStrike" dirty="0" smtClean="0">
                          <a:solidFill>
                            <a:schemeClr val="tx1"/>
                          </a:solidFill>
                          <a:effectLst/>
                          <a:latin typeface="Cambria" panose="02040503050406030204" pitchFamily="18" charset="0"/>
                        </a:rPr>
                        <a:t>Tableau des indicateurs</a:t>
                      </a:r>
                      <a:endParaRPr lang="fr-FR" sz="2800" b="1" i="0" u="none" strike="noStrike" dirty="0">
                        <a:solidFill>
                          <a:schemeClr val="tx1"/>
                        </a:solidFill>
                        <a:effectLst/>
                        <a:latin typeface="Cambria" panose="02040503050406030204" pitchFamily="18" charset="0"/>
                      </a:endParaRPr>
                    </a:p>
                  </a:txBody>
                  <a:tcPr marL="9525" marR="9525" marT="9525" marB="0" anchor="ctr"/>
                </a:tc>
                <a:tc hMerge="1">
                  <a:txBody>
                    <a:bodyPr/>
                    <a:lstStyle/>
                    <a:p>
                      <a:endParaRPr lang="fr-FR"/>
                    </a:p>
                  </a:txBody>
                  <a:tcPr/>
                </a:tc>
                <a:tc>
                  <a:txBody>
                    <a:bodyPr/>
                    <a:lstStyle/>
                    <a:p>
                      <a:pPr algn="l" fontAlgn="ctr"/>
                      <a:r>
                        <a:rPr lang="fr-FR" sz="1600" u="none" strike="noStrike" dirty="0" smtClean="0">
                          <a:effectLst/>
                        </a:rPr>
                        <a:t> </a:t>
                      </a:r>
                      <a:r>
                        <a:rPr lang="fr-FR" sz="1600" b="1" u="none" strike="noStrike" dirty="0" smtClean="0">
                          <a:effectLst/>
                        </a:rPr>
                        <a:t>Millions de  </a:t>
                      </a:r>
                      <a:r>
                        <a:rPr lang="fr-FR" sz="1600" b="1" u="none" strike="noStrike" dirty="0">
                          <a:effectLst/>
                        </a:rPr>
                        <a:t>(FCFA) </a:t>
                      </a:r>
                      <a:r>
                        <a:rPr lang="fr-FR" sz="1600" u="none" strike="noStrike" dirty="0">
                          <a:effectLst/>
                        </a:rPr>
                        <a:t>/ </a:t>
                      </a:r>
                      <a:r>
                        <a:rPr lang="fr-FR" sz="1600" b="1" u="none" strike="noStrike" dirty="0" smtClean="0">
                          <a:solidFill>
                            <a:srgbClr val="2011DD"/>
                          </a:solidFill>
                          <a:effectLst/>
                        </a:rPr>
                        <a:t>(%)</a:t>
                      </a:r>
                      <a:endParaRPr lang="fr-FR" sz="1600" b="1"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1138987038"/>
                  </a:ext>
                </a:extLst>
              </a:tr>
              <a:tr h="334686">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2800" u="none" strike="noStrike" kern="1200" dirty="0" smtClean="0">
                          <a:solidFill>
                            <a:srgbClr val="FF0000"/>
                          </a:solidFill>
                          <a:effectLst/>
                        </a:rPr>
                        <a:t>Exportation</a:t>
                      </a:r>
                      <a:endParaRPr lang="fr-FR" sz="2800" b="1" u="none" strike="noStrike" kern="1200" dirty="0" smtClean="0">
                        <a:solidFill>
                          <a:srgbClr val="FF0000"/>
                        </a:solidFill>
                        <a:effectLst/>
                        <a:latin typeface="+mn-lt"/>
                        <a:ea typeface="+mn-ea"/>
                        <a:cs typeface="+mn-cs"/>
                      </a:endParaRPr>
                    </a:p>
                  </a:txBody>
                  <a:tcPr marL="9525" marR="9525" marT="9525" marB="0" anchor="ctr"/>
                </a:tc>
                <a:tc hMerge="1">
                  <a:txBody>
                    <a:bodyPr/>
                    <a:lstStyle/>
                    <a:p>
                      <a:endParaRPr lang="fr-FR"/>
                    </a:p>
                  </a:txBody>
                  <a:tcPr/>
                </a:tc>
                <a:tc>
                  <a:txBody>
                    <a:bodyPr/>
                    <a:lstStyle/>
                    <a:p>
                      <a:pPr algn="ctr" fontAlgn="ctr"/>
                      <a:r>
                        <a:rPr lang="fr-FR" sz="1600" u="none" strike="noStrike" dirty="0" smtClean="0">
                          <a:effectLst/>
                        </a:rPr>
                        <a:t>56 506,2</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4078246337"/>
                  </a:ext>
                </a:extLst>
              </a:tr>
              <a:tr h="532454">
                <a:tc rowSpan="3">
                  <a:txBody>
                    <a:bodyPr/>
                    <a:lstStyle/>
                    <a:p>
                      <a:pPr algn="ctr" fontAlgn="ctr"/>
                      <a:r>
                        <a:rPr lang="fr-FR" sz="1600" b="1" u="none" strike="noStrike" dirty="0">
                          <a:effectLst/>
                        </a:rPr>
                        <a:t>Principaux  pays </a:t>
                      </a:r>
                      <a:endParaRPr lang="fr-FR" sz="1600" b="1" u="none" strike="noStrike" dirty="0" smtClean="0">
                        <a:effectLst/>
                      </a:endParaRPr>
                    </a:p>
                    <a:p>
                      <a:pPr algn="ctr" fontAlgn="ctr"/>
                      <a:r>
                        <a:rPr lang="fr-FR" sz="1600" b="1" u="none" strike="noStrike" dirty="0" smtClean="0">
                          <a:effectLst/>
                        </a:rPr>
                        <a:t>de </a:t>
                      </a:r>
                      <a:r>
                        <a:rPr lang="fr-FR" sz="1600" b="1" u="none" strike="noStrike" dirty="0">
                          <a:effectLst/>
                        </a:rPr>
                        <a:t>destination </a:t>
                      </a: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algn="l" fontAlgn="ctr"/>
                      <a:r>
                        <a:rPr lang="fr-FR" sz="1600" u="none" strike="noStrike" dirty="0" smtClean="0">
                          <a:effectLst/>
                        </a:rPr>
                        <a:t>    Bénin</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53,1</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1343461456"/>
                  </a:ext>
                </a:extLst>
              </a:tr>
              <a:tr h="319472">
                <a:tc vMerge="1">
                  <a:txBody>
                    <a:bodyPr/>
                    <a:lstStyle/>
                    <a:p>
                      <a:endParaRPr lang="fr-FR"/>
                    </a:p>
                  </a:txBody>
                  <a:tcPr/>
                </a:tc>
                <a:tc>
                  <a:txBody>
                    <a:bodyPr/>
                    <a:lstStyle/>
                    <a:p>
                      <a:pPr algn="l" fontAlgn="ctr"/>
                      <a:r>
                        <a:rPr lang="fr-FR" sz="1600" u="none" strike="noStrike" dirty="0" smtClean="0">
                          <a:effectLst/>
                        </a:rPr>
                        <a:t>    Burkina-Faso</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28,9</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2179460873"/>
                  </a:ext>
                </a:extLst>
              </a:tr>
              <a:tr h="319472">
                <a:tc vMerge="1">
                  <a:txBody>
                    <a:bodyPr/>
                    <a:lstStyle/>
                    <a:p>
                      <a:endParaRPr lang="fr-FR"/>
                    </a:p>
                  </a:txBody>
                  <a:tcPr/>
                </a:tc>
                <a:tc>
                  <a:txBody>
                    <a:bodyPr/>
                    <a:lstStyle/>
                    <a:p>
                      <a:pPr algn="l" fontAlgn="ctr"/>
                      <a:r>
                        <a:rPr lang="fr-FR" sz="1600" u="none" strike="noStrike" dirty="0" smtClean="0">
                          <a:effectLst/>
                        </a:rPr>
                        <a:t>    Ghana</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16,1</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162341860"/>
                  </a:ext>
                </a:extLst>
              </a:tr>
              <a:tr h="319472">
                <a:tc rowSpan="3">
                  <a:txBody>
                    <a:bodyPr/>
                    <a:lstStyle/>
                    <a:p>
                      <a:pPr algn="ctr" fontAlgn="ctr"/>
                      <a:r>
                        <a:rPr lang="fr-FR" sz="1600" b="1" u="none" strike="noStrike" dirty="0" smtClean="0">
                          <a:effectLst/>
                        </a:rPr>
                        <a:t>Principaux produits</a:t>
                      </a: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algn="l" fontAlgn="ctr"/>
                      <a:r>
                        <a:rPr lang="fr-FR" sz="1600" u="none" strike="noStrike" dirty="0" smtClean="0">
                          <a:effectLst/>
                        </a:rPr>
                        <a:t>  Produits </a:t>
                      </a:r>
                      <a:r>
                        <a:rPr lang="fr-FR" sz="1600" u="none" strike="noStrike" dirty="0">
                          <a:effectLst/>
                        </a:rPr>
                        <a:t>alimentaires </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40,8</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1882400719"/>
                  </a:ext>
                </a:extLst>
              </a:tr>
              <a:tr h="791073">
                <a:tc vMerge="1">
                  <a:txBody>
                    <a:bodyPr/>
                    <a:lstStyle/>
                    <a:p>
                      <a:endParaRPr lang="fr-FR"/>
                    </a:p>
                  </a:txBody>
                  <a:tcPr/>
                </a:tc>
                <a:tc>
                  <a:txBody>
                    <a:bodyPr/>
                    <a:lstStyle/>
                    <a:p>
                      <a:pPr algn="l" fontAlgn="ctr"/>
                      <a:r>
                        <a:rPr lang="fr-FR" sz="1600" u="none" strike="noStrike" dirty="0" smtClean="0">
                          <a:effectLst/>
                        </a:rPr>
                        <a:t>   Produits </a:t>
                      </a:r>
                      <a:r>
                        <a:rPr lang="fr-FR" sz="1600" u="none" strike="noStrike" dirty="0">
                          <a:effectLst/>
                        </a:rPr>
                        <a:t>de l'agriculture, de l'élevage, de la chasse et des </a:t>
                      </a:r>
                      <a:r>
                        <a:rPr lang="fr-FR" sz="1600" u="none" strike="noStrike" dirty="0" smtClean="0">
                          <a:effectLst/>
                        </a:rPr>
                        <a:t>    activités </a:t>
                      </a:r>
                      <a:r>
                        <a:rPr lang="fr-FR" sz="1600" u="none" strike="noStrike" dirty="0">
                          <a:effectLst/>
                        </a:rPr>
                        <a:t>de soutien </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29,5</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1825605529"/>
                  </a:ext>
                </a:extLst>
              </a:tr>
              <a:tr h="319472">
                <a:tc vMerge="1">
                  <a:txBody>
                    <a:bodyPr/>
                    <a:lstStyle/>
                    <a:p>
                      <a:endParaRPr lang="fr-FR"/>
                    </a:p>
                  </a:txBody>
                  <a:tcPr/>
                </a:tc>
                <a:tc>
                  <a:txBody>
                    <a:bodyPr/>
                    <a:lstStyle/>
                    <a:p>
                      <a:pPr algn="l" fontAlgn="ctr"/>
                      <a:r>
                        <a:rPr lang="fr-FR" sz="1600" u="none" strike="noStrike" dirty="0" smtClean="0">
                          <a:effectLst/>
                        </a:rPr>
                        <a:t>   Produits </a:t>
                      </a:r>
                      <a:r>
                        <a:rPr lang="fr-FR" sz="1600" u="none" strike="noStrike" dirty="0">
                          <a:effectLst/>
                        </a:rPr>
                        <a:t>chimiques </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smtClean="0">
                          <a:solidFill>
                            <a:srgbClr val="2011DD"/>
                          </a:solidFill>
                          <a:effectLst/>
                        </a:rPr>
                        <a:t>7,0</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644488957"/>
                  </a:ext>
                </a:extLst>
              </a:tr>
              <a:tr h="319472">
                <a:tc rowSpan="6">
                  <a:txBody>
                    <a:bodyPr/>
                    <a:lstStyle/>
                    <a:p>
                      <a:pPr algn="ctr" fontAlgn="ctr"/>
                      <a:r>
                        <a:rPr lang="fr-FR" sz="1600" b="1" u="none" strike="noStrike" dirty="0">
                          <a:effectLst/>
                        </a:rPr>
                        <a:t>Région</a:t>
                      </a:r>
                      <a:br>
                        <a:rPr lang="fr-FR" sz="1600" b="1" u="none" strike="noStrike" dirty="0">
                          <a:effectLst/>
                        </a:rPr>
                      </a:b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algn="l" fontAlgn="ctr"/>
                      <a:r>
                        <a:rPr lang="fr-FR" sz="1600" u="none" strike="noStrike" dirty="0" smtClean="0">
                          <a:effectLst/>
                        </a:rPr>
                        <a:t>     Lomé </a:t>
                      </a:r>
                      <a:r>
                        <a:rPr lang="fr-FR" sz="1600" u="none" strike="noStrike" dirty="0">
                          <a:effectLst/>
                        </a:rPr>
                        <a:t>commune</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1 </a:t>
                      </a:r>
                      <a:r>
                        <a:rPr lang="fr-FR" sz="1600" u="none" strike="noStrike" dirty="0" smtClean="0">
                          <a:effectLst/>
                        </a:rPr>
                        <a:t>328, 2</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2705393965"/>
                  </a:ext>
                </a:extLst>
              </a:tr>
              <a:tr h="319472">
                <a:tc vMerge="1">
                  <a:txBody>
                    <a:bodyPr/>
                    <a:lstStyle/>
                    <a:p>
                      <a:endParaRPr lang="fr-FR"/>
                    </a:p>
                  </a:txBody>
                  <a:tcPr/>
                </a:tc>
                <a:tc>
                  <a:txBody>
                    <a:bodyPr/>
                    <a:lstStyle/>
                    <a:p>
                      <a:pPr algn="l" fontAlgn="ctr"/>
                      <a:r>
                        <a:rPr lang="fr-FR" sz="1600" u="none" strike="noStrike" dirty="0" smtClean="0">
                          <a:effectLst/>
                        </a:rPr>
                        <a:t>     Maritime</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22 034 </a:t>
                      </a:r>
                      <a:r>
                        <a:rPr lang="fr-FR" sz="1600" u="none" strike="noStrike" dirty="0" smtClean="0">
                          <a:effectLst/>
                        </a:rPr>
                        <a:t>,8</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313293782"/>
                  </a:ext>
                </a:extLst>
              </a:tr>
              <a:tr h="319472">
                <a:tc vMerge="1">
                  <a:txBody>
                    <a:bodyPr/>
                    <a:lstStyle/>
                    <a:p>
                      <a:endParaRPr lang="fr-FR"/>
                    </a:p>
                  </a:txBody>
                  <a:tcPr/>
                </a:tc>
                <a:tc>
                  <a:txBody>
                    <a:bodyPr/>
                    <a:lstStyle/>
                    <a:p>
                      <a:pPr algn="l" fontAlgn="ctr"/>
                      <a:r>
                        <a:rPr lang="fr-FR" sz="1600" u="none" strike="noStrike" dirty="0" smtClean="0">
                          <a:effectLst/>
                        </a:rPr>
                        <a:t>     Plateaux</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3 </a:t>
                      </a:r>
                      <a:r>
                        <a:rPr lang="fr-FR" sz="1600" u="none" strike="noStrike" dirty="0" smtClean="0">
                          <a:effectLst/>
                        </a:rPr>
                        <a:t>181, 5</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1281954508"/>
                  </a:ext>
                </a:extLst>
              </a:tr>
              <a:tr h="319472">
                <a:tc vMerge="1">
                  <a:txBody>
                    <a:bodyPr/>
                    <a:lstStyle/>
                    <a:p>
                      <a:endParaRPr lang="fr-FR"/>
                    </a:p>
                  </a:txBody>
                  <a:tcPr/>
                </a:tc>
                <a:tc>
                  <a:txBody>
                    <a:bodyPr/>
                    <a:lstStyle/>
                    <a:p>
                      <a:pPr algn="l" fontAlgn="ctr"/>
                      <a:r>
                        <a:rPr lang="fr-FR" sz="1600" u="none" strike="noStrike" dirty="0" smtClean="0">
                          <a:effectLst/>
                        </a:rPr>
                        <a:t>     Centrale</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3 </a:t>
                      </a:r>
                      <a:r>
                        <a:rPr lang="fr-FR" sz="1600" u="none" strike="noStrike" dirty="0" smtClean="0">
                          <a:effectLst/>
                        </a:rPr>
                        <a:t>098, 4</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3473605988"/>
                  </a:ext>
                </a:extLst>
              </a:tr>
              <a:tr h="319472">
                <a:tc vMerge="1">
                  <a:txBody>
                    <a:bodyPr/>
                    <a:lstStyle/>
                    <a:p>
                      <a:endParaRPr lang="fr-FR"/>
                    </a:p>
                  </a:txBody>
                  <a:tcPr/>
                </a:tc>
                <a:tc>
                  <a:txBody>
                    <a:bodyPr/>
                    <a:lstStyle/>
                    <a:p>
                      <a:pPr algn="l" fontAlgn="ctr"/>
                      <a:r>
                        <a:rPr lang="fr-FR" sz="1600" u="none" strike="noStrike" dirty="0" smtClean="0">
                          <a:effectLst/>
                        </a:rPr>
                        <a:t>     Kara</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6 </a:t>
                      </a:r>
                      <a:r>
                        <a:rPr lang="fr-FR" sz="1600" u="none" strike="noStrike" dirty="0" smtClean="0">
                          <a:effectLst/>
                        </a:rPr>
                        <a:t>659,7</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1421634527"/>
                  </a:ext>
                </a:extLst>
              </a:tr>
              <a:tr h="319472">
                <a:tc vMerge="1">
                  <a:txBody>
                    <a:bodyPr/>
                    <a:lstStyle/>
                    <a:p>
                      <a:endParaRPr lang="fr-FR"/>
                    </a:p>
                  </a:txBody>
                  <a:tcPr/>
                </a:tc>
                <a:tc>
                  <a:txBody>
                    <a:bodyPr/>
                    <a:lstStyle/>
                    <a:p>
                      <a:pPr algn="l" fontAlgn="ctr"/>
                      <a:r>
                        <a:rPr lang="fr-FR" sz="1600" u="none" strike="noStrike" dirty="0" smtClean="0">
                          <a:effectLst/>
                        </a:rPr>
                        <a:t>     Savanes</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20 </a:t>
                      </a:r>
                      <a:r>
                        <a:rPr lang="fr-FR" sz="1600" u="none" strike="noStrike" dirty="0" smtClean="0">
                          <a:effectLst/>
                        </a:rPr>
                        <a:t>203,6</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a16="http://schemas.microsoft.com/office/drawing/2014/main" xmlns="" val="3555323087"/>
                  </a:ext>
                </a:extLst>
              </a:tr>
            </a:tbl>
          </a:graphicData>
        </a:graphic>
      </p:graphicFrame>
    </p:spTree>
    <p:extLst>
      <p:ext uri="{BB962C8B-B14F-4D97-AF65-F5344CB8AC3E}">
        <p14:creationId xmlns:p14="http://schemas.microsoft.com/office/powerpoint/2010/main" val="10382478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5491063"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Principaux  </a:t>
            </a:r>
            <a:r>
              <a:rPr lang="fr-FR" sz="3600" b="1" i="1" dirty="0">
                <a:solidFill>
                  <a:srgbClr val="7030A0"/>
                </a:solidFill>
                <a:latin typeface="Century" panose="02040604050505020304" pitchFamily="18" charset="0"/>
              </a:rPr>
              <a:t>résultats</a:t>
            </a:r>
          </a:p>
        </p:txBody>
      </p:sp>
      <p:sp>
        <p:nvSpPr>
          <p:cNvPr id="15" name="ZoneTexte 14"/>
          <p:cNvSpPr txBox="1"/>
          <p:nvPr/>
        </p:nvSpPr>
        <p:spPr>
          <a:xfrm>
            <a:off x="0" y="980728"/>
            <a:ext cx="5055543" cy="461665"/>
          </a:xfrm>
          <a:prstGeom prst="rect">
            <a:avLst/>
          </a:prstGeom>
          <a:noFill/>
        </p:spPr>
        <p:txBody>
          <a:bodyPr wrap="square">
            <a:spAutoFit/>
          </a:bodyPr>
          <a:lstStyle/>
          <a:p>
            <a:pPr>
              <a:buClr>
                <a:srgbClr val="2011DD"/>
              </a:buClr>
              <a:defRPr/>
            </a:pPr>
            <a:r>
              <a:rPr lang="fr-FR" sz="2400" b="1" i="1" dirty="0"/>
              <a:t>    </a:t>
            </a:r>
            <a:r>
              <a:rPr lang="fr-FR" sz="2400" b="1" i="1" dirty="0" smtClean="0"/>
              <a:t> IV.2. Exportation</a:t>
            </a:r>
            <a:endParaRPr lang="fr-FR" sz="2000" dirty="0">
              <a:latin typeface="Book Antiqua" panose="02040602050305030304" pitchFamily="18" charset="0"/>
            </a:endParaRPr>
          </a:p>
        </p:txBody>
      </p:sp>
      <p:graphicFrame>
        <p:nvGraphicFramePr>
          <p:cNvPr id="8" name="Tableau 7"/>
          <p:cNvGraphicFramePr>
            <a:graphicFrameLocks noGrp="1"/>
          </p:cNvGraphicFramePr>
          <p:nvPr>
            <p:extLst>
              <p:ext uri="{D42A27DB-BD31-4B8C-83A1-F6EECF244321}">
                <p14:modId xmlns:p14="http://schemas.microsoft.com/office/powerpoint/2010/main" val="2847046563"/>
              </p:ext>
            </p:extLst>
          </p:nvPr>
        </p:nvGraphicFramePr>
        <p:xfrm>
          <a:off x="107505" y="692695"/>
          <a:ext cx="8856983" cy="5679892"/>
        </p:xfrm>
        <a:graphic>
          <a:graphicData uri="http://schemas.openxmlformats.org/drawingml/2006/table">
            <a:tbl>
              <a:tblPr>
                <a:tableStyleId>{16D9F66E-5EB9-4882-86FB-DCBF35E3C3E4}</a:tableStyleId>
              </a:tblPr>
              <a:tblGrid>
                <a:gridCol w="2460272">
                  <a:extLst>
                    <a:ext uri="{9D8B030D-6E8A-4147-A177-3AD203B41FA5}">
                      <a16:colId xmlns:a16="http://schemas.microsoft.com/office/drawing/2014/main" xmlns="" val="2405801497"/>
                    </a:ext>
                  </a:extLst>
                </a:gridCol>
                <a:gridCol w="3903634">
                  <a:extLst>
                    <a:ext uri="{9D8B030D-6E8A-4147-A177-3AD203B41FA5}">
                      <a16:colId xmlns:a16="http://schemas.microsoft.com/office/drawing/2014/main" xmlns="" val="4148990535"/>
                    </a:ext>
                  </a:extLst>
                </a:gridCol>
                <a:gridCol w="2493077">
                  <a:extLst>
                    <a:ext uri="{9D8B030D-6E8A-4147-A177-3AD203B41FA5}">
                      <a16:colId xmlns:a16="http://schemas.microsoft.com/office/drawing/2014/main" xmlns="" val="20357675"/>
                    </a:ext>
                  </a:extLst>
                </a:gridCol>
              </a:tblGrid>
              <a:tr h="547667">
                <a:tc gridSpan="2">
                  <a:txBody>
                    <a:bodyPr/>
                    <a:lstStyle/>
                    <a:p>
                      <a:pPr algn="ctr" fontAlgn="ctr"/>
                      <a:r>
                        <a:rPr lang="fr-FR" sz="2800" b="1" i="0" u="none" strike="noStrike" dirty="0" smtClean="0">
                          <a:solidFill>
                            <a:schemeClr val="tx1"/>
                          </a:solidFill>
                          <a:effectLst/>
                          <a:latin typeface="Cambria" panose="02040503050406030204" pitchFamily="18" charset="0"/>
                        </a:rPr>
                        <a:t>Tableau des indicateurs</a:t>
                      </a:r>
                      <a:endParaRPr lang="fr-FR" sz="2800" b="1" i="0" u="none" strike="noStrike" dirty="0">
                        <a:solidFill>
                          <a:schemeClr val="tx1"/>
                        </a:solidFill>
                        <a:effectLst/>
                        <a:latin typeface="Cambria" panose="02040503050406030204" pitchFamily="18" charset="0"/>
                      </a:endParaRPr>
                    </a:p>
                  </a:txBody>
                  <a:tcPr marL="9525" marR="9525" marT="9525" marB="0" anchor="ctr"/>
                </a:tc>
                <a:tc hMerge="1">
                  <a:txBody>
                    <a:bodyPr/>
                    <a:lstStyle/>
                    <a:p>
                      <a:endParaRPr lang="fr-FR"/>
                    </a:p>
                  </a:txBody>
                  <a:tcPr/>
                </a:tc>
                <a:tc>
                  <a:txBody>
                    <a:bodyPr/>
                    <a:lstStyle/>
                    <a:p>
                      <a:pPr marL="0" algn="l" defTabSz="914400" rtl="0" eaLnBrk="1" fontAlgn="ctr" latinLnBrk="0" hangingPunct="1"/>
                      <a:r>
                        <a:rPr lang="fr-FR" sz="1600" b="1" u="none" strike="noStrike" kern="1200" baseline="0" dirty="0" smtClean="0">
                          <a:effectLst/>
                        </a:rPr>
                        <a:t>Millions de</a:t>
                      </a:r>
                      <a:r>
                        <a:rPr lang="fr-FR" sz="1600" b="1" u="none" strike="noStrike" kern="1200" dirty="0" smtClean="0">
                          <a:effectLst/>
                        </a:rPr>
                        <a:t>(FCFA</a:t>
                      </a:r>
                      <a:r>
                        <a:rPr lang="fr-FR" sz="1600" b="1" u="none" strike="noStrike" kern="1200" dirty="0">
                          <a:effectLst/>
                        </a:rPr>
                        <a:t>) </a:t>
                      </a:r>
                      <a:r>
                        <a:rPr lang="fr-FR" sz="1600" b="1" u="none" strike="noStrike" kern="1200" dirty="0" smtClean="0">
                          <a:effectLst/>
                        </a:rPr>
                        <a:t>/</a:t>
                      </a:r>
                      <a:r>
                        <a:rPr lang="fr-FR" sz="1600" u="none" strike="noStrike" kern="1200" baseline="0" dirty="0" smtClean="0">
                          <a:effectLst/>
                        </a:rPr>
                        <a:t> </a:t>
                      </a:r>
                      <a:r>
                        <a:rPr lang="fr-FR" sz="1600" b="1" u="none" strike="noStrike" kern="1200" dirty="0" smtClean="0">
                          <a:solidFill>
                            <a:srgbClr val="2011DD"/>
                          </a:solidFill>
                          <a:effectLst/>
                        </a:rPr>
                        <a:t>(%)</a:t>
                      </a:r>
                      <a:endParaRPr lang="fr-FR" sz="1600" b="1"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a16="http://schemas.microsoft.com/office/drawing/2014/main" xmlns="" val="1138987038"/>
                  </a:ext>
                </a:extLst>
              </a:tr>
              <a:tr h="334686">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2800" u="none" strike="noStrike" kern="1200" dirty="0" smtClean="0">
                          <a:solidFill>
                            <a:srgbClr val="FF0000"/>
                          </a:solidFill>
                          <a:effectLst/>
                        </a:rPr>
                        <a:t>Importation</a:t>
                      </a:r>
                      <a:endParaRPr lang="fr-FR" sz="2800" b="1" u="none" strike="noStrike" kern="1200" dirty="0" smtClean="0">
                        <a:solidFill>
                          <a:srgbClr val="FF0000"/>
                        </a:solidFill>
                        <a:effectLst/>
                        <a:latin typeface="+mn-lt"/>
                        <a:ea typeface="+mn-ea"/>
                        <a:cs typeface="+mn-cs"/>
                      </a:endParaRPr>
                    </a:p>
                  </a:txBody>
                  <a:tcPr marL="9525" marR="9525" marT="9525" marB="0" anchor="ctr"/>
                </a:tc>
                <a:tc hMerge="1">
                  <a:txBody>
                    <a:bodyPr/>
                    <a:lstStyle/>
                    <a:p>
                      <a:endParaRPr lang="fr-FR"/>
                    </a:p>
                  </a:txBody>
                  <a:tcPr/>
                </a:tc>
                <a:tc>
                  <a:txBody>
                    <a:bodyPr/>
                    <a:lstStyle/>
                    <a:p>
                      <a:pPr marL="0" algn="ctr" defTabSz="914400" rtl="0" eaLnBrk="1" fontAlgn="ctr" latinLnBrk="0" hangingPunct="1"/>
                      <a:r>
                        <a:rPr lang="fr-FR" sz="1600" u="none" strike="noStrike" kern="1200" dirty="0" smtClean="0">
                          <a:effectLst/>
                        </a:rPr>
                        <a:t>18266,9</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xmlns="" val="4078246337"/>
                  </a:ext>
                </a:extLst>
              </a:tr>
              <a:tr h="532454">
                <a:tc rowSpan="3">
                  <a:txBody>
                    <a:bodyPr/>
                    <a:lstStyle/>
                    <a:p>
                      <a:pPr algn="ctr" fontAlgn="ctr"/>
                      <a:r>
                        <a:rPr lang="fr-FR" sz="1600" b="1" u="none" strike="noStrike" dirty="0">
                          <a:effectLst/>
                        </a:rPr>
                        <a:t>Principaux  pays </a:t>
                      </a:r>
                      <a:endParaRPr lang="fr-FR" sz="1600" b="1" u="none" strike="noStrike" dirty="0" smtClean="0">
                        <a:effectLst/>
                      </a:endParaRPr>
                    </a:p>
                    <a:p>
                      <a:pPr algn="ctr" fontAlgn="ctr"/>
                      <a:r>
                        <a:rPr lang="fr-FR" sz="1600" b="1" u="none" strike="noStrike" dirty="0" smtClean="0">
                          <a:effectLst/>
                        </a:rPr>
                        <a:t>de provenance</a:t>
                      </a: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marL="0" algn="ctr" defTabSz="914400" rtl="0" eaLnBrk="1" fontAlgn="ctr" latinLnBrk="0" hangingPunct="1"/>
                      <a:r>
                        <a:rPr lang="fr-FR" sz="1600" u="none" strike="noStrike" kern="1200" dirty="0">
                          <a:effectLst/>
                        </a:rPr>
                        <a:t>Bénin</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65,7</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a16="http://schemas.microsoft.com/office/drawing/2014/main" xmlns="" val="1343461456"/>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Ghana</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27,8</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a16="http://schemas.microsoft.com/office/drawing/2014/main" xmlns="" val="2179460873"/>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Burkina-Faso</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6</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a16="http://schemas.microsoft.com/office/drawing/2014/main" xmlns="" val="162341860"/>
                  </a:ext>
                </a:extLst>
              </a:tr>
              <a:tr h="319472">
                <a:tc rowSpan="3">
                  <a:txBody>
                    <a:bodyPr/>
                    <a:lstStyle/>
                    <a:p>
                      <a:pPr algn="ctr" fontAlgn="ctr"/>
                      <a:r>
                        <a:rPr lang="fr-FR" sz="1600" b="1" u="none" strike="noStrike" dirty="0" smtClean="0">
                          <a:effectLst/>
                        </a:rPr>
                        <a:t>Principaux produits</a:t>
                      </a: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marL="0" algn="ctr" defTabSz="914400" rtl="0" eaLnBrk="1" fontAlgn="ctr" latinLnBrk="0" hangingPunct="1"/>
                      <a:r>
                        <a:rPr lang="fr-FR" sz="1600" u="none" strike="noStrike" kern="1200" dirty="0">
                          <a:effectLst/>
                        </a:rPr>
                        <a:t>Produits de l'agriculture, de l'élevage, de la chasse et des activités de soutien</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42,9</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a16="http://schemas.microsoft.com/office/drawing/2014/main" xmlns="" val="1882400719"/>
                  </a:ext>
                </a:extLst>
              </a:tr>
              <a:tr h="791073">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Produits du raffinage et de la cokéfaction</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25,5</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a16="http://schemas.microsoft.com/office/drawing/2014/main" xmlns="" val="1825605529"/>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Produits alimentaires</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9,7</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a16="http://schemas.microsoft.com/office/drawing/2014/main" xmlns="" val="644488957"/>
                  </a:ext>
                </a:extLst>
              </a:tr>
              <a:tr h="319472">
                <a:tc rowSpan="6">
                  <a:txBody>
                    <a:bodyPr/>
                    <a:lstStyle/>
                    <a:p>
                      <a:pPr algn="ctr" fontAlgn="ctr"/>
                      <a:r>
                        <a:rPr lang="fr-FR" sz="1600" b="1" u="none" strike="noStrike" dirty="0">
                          <a:effectLst/>
                        </a:rPr>
                        <a:t>Région</a:t>
                      </a:r>
                      <a:br>
                        <a:rPr lang="fr-FR" sz="1600" b="1" u="none" strike="noStrike" dirty="0">
                          <a:effectLst/>
                        </a:rPr>
                      </a:b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marL="0" algn="ctr" defTabSz="914400" rtl="0" eaLnBrk="1" fontAlgn="ctr" latinLnBrk="0" hangingPunct="1"/>
                      <a:r>
                        <a:rPr lang="fr-FR" sz="1600" u="none" strike="noStrike" kern="1200" dirty="0">
                          <a:effectLst/>
                        </a:rPr>
                        <a:t>Lomé commune</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smtClean="0">
                          <a:effectLst/>
                        </a:rPr>
                        <a:t>795, 5</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xmlns="" val="2705393965"/>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Maritime</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a:effectLst/>
                        </a:rPr>
                        <a:t>3 </a:t>
                      </a:r>
                      <a:r>
                        <a:rPr lang="fr-FR" sz="1600" u="none" strike="noStrike" kern="1200" dirty="0" smtClean="0">
                          <a:effectLst/>
                        </a:rPr>
                        <a:t>100,6</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xmlns="" val="313293782"/>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smtClean="0">
                          <a:effectLst/>
                        </a:rPr>
                        <a:t>Plateaux</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smtClean="0">
                          <a:effectLst/>
                        </a:rPr>
                        <a:t>853,4</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xmlns="" val="1281954508"/>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Centrale</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a:effectLst/>
                        </a:rPr>
                        <a:t>3 </a:t>
                      </a:r>
                      <a:r>
                        <a:rPr lang="fr-FR" sz="1600" u="none" strike="noStrike" kern="1200" dirty="0" smtClean="0">
                          <a:effectLst/>
                        </a:rPr>
                        <a:t>302,9</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xmlns="" val="3473605988"/>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Kara</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a:effectLst/>
                        </a:rPr>
                        <a:t>5 </a:t>
                      </a:r>
                      <a:r>
                        <a:rPr lang="fr-FR" sz="1600" u="none" strike="noStrike" kern="1200" dirty="0" smtClean="0">
                          <a:effectLst/>
                        </a:rPr>
                        <a:t>817,9</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xmlns="" val="1421634527"/>
                  </a:ext>
                </a:extLst>
              </a:tr>
              <a:tr h="319472">
                <a:tc vMerge="1">
                  <a:txBody>
                    <a:bodyPr/>
                    <a:lstStyle/>
                    <a:p>
                      <a:endParaRPr lang="fr-FR" dirty="0"/>
                    </a:p>
                  </a:txBody>
                  <a:tcPr/>
                </a:tc>
                <a:tc>
                  <a:txBody>
                    <a:bodyPr/>
                    <a:lstStyle/>
                    <a:p>
                      <a:pPr marL="0" algn="ctr" defTabSz="914400" rtl="0" eaLnBrk="1" fontAlgn="ctr" latinLnBrk="0" hangingPunct="1"/>
                      <a:r>
                        <a:rPr lang="fr-FR" sz="1600" u="none" strike="noStrike" kern="1200" dirty="0" smtClean="0">
                          <a:effectLst/>
                        </a:rPr>
                        <a:t>Savanes</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smtClean="0">
                          <a:effectLst/>
                        </a:rPr>
                        <a:t>4 396,5</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a16="http://schemas.microsoft.com/office/drawing/2014/main" xmlns="" val="3555323087"/>
                  </a:ext>
                </a:extLst>
              </a:tr>
            </a:tbl>
          </a:graphicData>
        </a:graphic>
      </p:graphicFrame>
    </p:spTree>
    <p:extLst>
      <p:ext uri="{BB962C8B-B14F-4D97-AF65-F5344CB8AC3E}">
        <p14:creationId xmlns:p14="http://schemas.microsoft.com/office/powerpoint/2010/main" val="170146035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1958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20832" y="-19583"/>
            <a:ext cx="6999440" cy="7145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Limites </a:t>
            </a:r>
            <a:r>
              <a:rPr lang="fr-FR" sz="3600" b="1" i="1" dirty="0">
                <a:solidFill>
                  <a:srgbClr val="7030A0"/>
                </a:solidFill>
                <a:latin typeface="Century" panose="02040604050505020304" pitchFamily="18" charset="0"/>
              </a:rPr>
              <a:t>et </a:t>
            </a:r>
            <a:r>
              <a:rPr lang="fr-FR" sz="3600" b="1" i="1" dirty="0" smtClean="0">
                <a:solidFill>
                  <a:srgbClr val="7030A0"/>
                </a:solidFill>
                <a:latin typeface="Century" panose="02040604050505020304" pitchFamily="18" charset="0"/>
              </a:rPr>
              <a:t>recommandations</a:t>
            </a:r>
            <a:endParaRPr lang="fr-FR" sz="3600" b="1" i="1" dirty="0">
              <a:solidFill>
                <a:srgbClr val="7030A0"/>
              </a:solidFill>
              <a:latin typeface="Century" panose="02040604050505020304" pitchFamily="18" charset="0"/>
            </a:endParaRPr>
          </a:p>
        </p:txBody>
      </p:sp>
      <p:sp>
        <p:nvSpPr>
          <p:cNvPr id="7" name="ZoneTexte 6"/>
          <p:cNvSpPr txBox="1"/>
          <p:nvPr/>
        </p:nvSpPr>
        <p:spPr>
          <a:xfrm>
            <a:off x="143322" y="908720"/>
            <a:ext cx="8569325" cy="6740307"/>
          </a:xfrm>
          <a:prstGeom prst="rect">
            <a:avLst/>
          </a:prstGeom>
          <a:noFill/>
        </p:spPr>
        <p:txBody>
          <a:bodyPr>
            <a:spAutoFit/>
          </a:bodyPr>
          <a:lstStyle/>
          <a:p>
            <a:pPr>
              <a:buClr>
                <a:srgbClr val="2011DD"/>
              </a:buClr>
              <a:defRPr/>
            </a:pPr>
            <a:r>
              <a:rPr lang="fr-FR" sz="2400" b="1" i="1" dirty="0"/>
              <a:t>    </a:t>
            </a:r>
            <a:r>
              <a:rPr lang="fr-FR" sz="2400" b="1" i="1" dirty="0" smtClean="0"/>
              <a:t> IV.1. LIMITES</a:t>
            </a:r>
            <a:endParaRPr lang="fr-FR" sz="2400" b="1" i="1" dirty="0"/>
          </a:p>
          <a:p>
            <a:r>
              <a:rPr lang="fr-FR" sz="2400" dirty="0"/>
              <a:t>Les limites inhérentes à l’étude concernent la méthodologie de collecte en termes de </a:t>
            </a:r>
            <a:r>
              <a:rPr lang="fr-FR" sz="2400" dirty="0">
                <a:solidFill>
                  <a:srgbClr val="FF0000"/>
                </a:solidFill>
              </a:rPr>
              <a:t>couverture spatiale et temporelle</a:t>
            </a:r>
            <a:r>
              <a:rPr lang="fr-FR" sz="2400" dirty="0"/>
              <a:t>.</a:t>
            </a:r>
          </a:p>
          <a:p>
            <a:pPr marL="285750" lvl="0" indent="-285750">
              <a:buFont typeface="Arial" pitchFamily="34" charset="0"/>
              <a:buChar char="•"/>
            </a:pPr>
            <a:r>
              <a:rPr lang="fr-FR" sz="2400" dirty="0"/>
              <a:t>Tous les postes n’ont pas pu être couverts au cours de l’enquête notamment les postes jugés difficile d’accès voire dangereux ou certains postes nouvellement identifiés sur le terrain par la méthode « boule de neige » ou sur orientation des responsables </a:t>
            </a:r>
            <a:r>
              <a:rPr lang="fr-FR" sz="2400" dirty="0" smtClean="0"/>
              <a:t>locaux</a:t>
            </a:r>
            <a:endParaRPr lang="fr-FR" sz="2400" dirty="0"/>
          </a:p>
          <a:p>
            <a:pPr marL="285750" lvl="0" indent="-285750">
              <a:buFont typeface="Arial" pitchFamily="34" charset="0"/>
              <a:buChar char="•"/>
            </a:pPr>
            <a:r>
              <a:rPr lang="fr-FR" sz="2400" dirty="0" smtClean="0"/>
              <a:t>En </a:t>
            </a:r>
            <a:r>
              <a:rPr lang="fr-FR" sz="2400" dirty="0"/>
              <a:t>outre, tous les flux n’ont pas pu être captés à certains points de passage compte tenu de l’affluence de même que les flux de nuit pour des raisons de sécurité, </a:t>
            </a:r>
            <a:endParaRPr lang="fr-FR" sz="2400" dirty="0" smtClean="0"/>
          </a:p>
          <a:p>
            <a:pPr marL="285750" lvl="0" indent="-285750">
              <a:buFont typeface="Arial" pitchFamily="34" charset="0"/>
              <a:buChar char="•"/>
            </a:pPr>
            <a:r>
              <a:rPr lang="fr-FR" sz="2400" dirty="0" smtClean="0"/>
              <a:t>Enfin la </a:t>
            </a:r>
            <a:r>
              <a:rPr lang="fr-FR" sz="2400" dirty="0"/>
              <a:t>collecte n’a porté que sur deux semaines. Cette période assez courte n’a pas permis de capter les flux de produits saisonniers. Ce biais ainsi créé pourrait </a:t>
            </a:r>
            <a:r>
              <a:rPr lang="fr-FR" sz="2400" dirty="0" smtClean="0"/>
              <a:t>être corrigé </a:t>
            </a:r>
            <a:r>
              <a:rPr lang="fr-FR" sz="2400" dirty="0"/>
              <a:t>si plusieurs passages périodiques étaient prévus.</a:t>
            </a:r>
            <a:endParaRPr lang="fr-FR" sz="2400" dirty="0" smtClean="0">
              <a:latin typeface="Book Antiqua" panose="02040602050305030304" pitchFamily="18" charset="0"/>
            </a:endParaRPr>
          </a:p>
          <a:p>
            <a:pPr lvl="1">
              <a:buClr>
                <a:srgbClr val="2011DD"/>
              </a:buClr>
              <a:defRPr/>
            </a:pPr>
            <a:endParaRPr lang="fr-FR" sz="2400" dirty="0" smtClean="0"/>
          </a:p>
          <a:p>
            <a:pPr lvl="1">
              <a:buClr>
                <a:srgbClr val="2011DD"/>
              </a:buClr>
              <a:defRPr/>
            </a:pPr>
            <a:r>
              <a:rPr lang="fr-FR" sz="2400" dirty="0">
                <a:latin typeface="Book Antiqua" panose="02040602050305030304" pitchFamily="18" charset="0"/>
              </a:rPr>
              <a:t/>
            </a:r>
            <a:br>
              <a:rPr lang="fr-FR" sz="2400" dirty="0">
                <a:latin typeface="Book Antiqua" panose="02040602050305030304" pitchFamily="18" charset="0"/>
              </a:rPr>
            </a:br>
            <a:endParaRPr lang="fr-FR" sz="2400" dirty="0">
              <a:latin typeface="Book Antiqua" panose="02040602050305030304" pitchFamily="18" charset="0"/>
            </a:endParaRPr>
          </a:p>
        </p:txBody>
      </p:sp>
    </p:spTree>
    <p:extLst>
      <p:ext uri="{BB962C8B-B14F-4D97-AF65-F5344CB8AC3E}">
        <p14:creationId xmlns:p14="http://schemas.microsoft.com/office/powerpoint/2010/main" val="42218306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20832" y="-19583"/>
            <a:ext cx="6999440" cy="7145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Limites </a:t>
            </a:r>
            <a:r>
              <a:rPr lang="fr-FR" sz="3600" b="1" i="1" dirty="0">
                <a:solidFill>
                  <a:srgbClr val="7030A0"/>
                </a:solidFill>
                <a:latin typeface="Century" panose="02040604050505020304" pitchFamily="18" charset="0"/>
              </a:rPr>
              <a:t>et </a:t>
            </a:r>
            <a:r>
              <a:rPr lang="fr-FR" sz="3600" b="1" i="1" dirty="0" smtClean="0">
                <a:solidFill>
                  <a:srgbClr val="7030A0"/>
                </a:solidFill>
                <a:latin typeface="Century" panose="02040604050505020304" pitchFamily="18" charset="0"/>
              </a:rPr>
              <a:t>recommandations</a:t>
            </a:r>
            <a:endParaRPr lang="fr-FR" sz="3600" b="1" i="1" dirty="0">
              <a:solidFill>
                <a:srgbClr val="7030A0"/>
              </a:solidFill>
              <a:latin typeface="Century" panose="02040604050505020304" pitchFamily="18" charset="0"/>
            </a:endParaRPr>
          </a:p>
        </p:txBody>
      </p:sp>
      <p:sp>
        <p:nvSpPr>
          <p:cNvPr id="7" name="ZoneTexte 6"/>
          <p:cNvSpPr txBox="1"/>
          <p:nvPr/>
        </p:nvSpPr>
        <p:spPr>
          <a:xfrm>
            <a:off x="143322" y="836712"/>
            <a:ext cx="8569325" cy="6370975"/>
          </a:xfrm>
          <a:prstGeom prst="rect">
            <a:avLst/>
          </a:prstGeom>
          <a:noFill/>
        </p:spPr>
        <p:txBody>
          <a:bodyPr>
            <a:spAutoFit/>
          </a:bodyPr>
          <a:lstStyle/>
          <a:p>
            <a:pPr>
              <a:buClr>
                <a:srgbClr val="2011DD"/>
              </a:buClr>
              <a:defRPr/>
            </a:pPr>
            <a:r>
              <a:rPr lang="fr-FR" sz="2400" b="1" i="1" dirty="0"/>
              <a:t>    </a:t>
            </a:r>
            <a:r>
              <a:rPr lang="fr-FR" sz="2400" b="1" i="1" dirty="0" smtClean="0"/>
              <a:t> IV.2. Recommandations</a:t>
            </a:r>
            <a:endParaRPr lang="fr-FR" sz="2400" b="1" i="1" dirty="0"/>
          </a:p>
          <a:p>
            <a:r>
              <a:rPr lang="fr-FR" sz="2400" dirty="0"/>
              <a:t>Au terme de cette étude, plusieurs recommandations </a:t>
            </a:r>
            <a:r>
              <a:rPr lang="fr-FR" sz="2400" dirty="0" smtClean="0"/>
              <a:t>ont été </a:t>
            </a:r>
            <a:r>
              <a:rPr lang="fr-FR" sz="2400" dirty="0"/>
              <a:t>formulées : </a:t>
            </a:r>
          </a:p>
          <a:p>
            <a:pPr marL="342900" lvl="0" indent="-342900">
              <a:buFont typeface="Wingdings" pitchFamily="2" charset="2"/>
              <a:buChar char="§"/>
            </a:pPr>
            <a:r>
              <a:rPr lang="fr-FR" sz="2400" dirty="0"/>
              <a:t>disposer des statistiques sur le nombre total de passants de jour comme de </a:t>
            </a:r>
            <a:r>
              <a:rPr lang="fr-FR" sz="2400" dirty="0" smtClean="0"/>
              <a:t>nuit</a:t>
            </a:r>
          </a:p>
          <a:p>
            <a:pPr marL="342900" lvl="0" indent="-342900">
              <a:buFont typeface="Wingdings" pitchFamily="2" charset="2"/>
              <a:buChar char="§"/>
            </a:pPr>
            <a:r>
              <a:rPr lang="fr-FR" sz="2400" dirty="0" smtClean="0"/>
              <a:t>mesurer </a:t>
            </a:r>
            <a:r>
              <a:rPr lang="fr-FR" sz="2400" dirty="0"/>
              <a:t>les échanges faits de nuit; </a:t>
            </a:r>
            <a:endParaRPr lang="fr-FR" sz="2400" dirty="0" smtClean="0"/>
          </a:p>
          <a:p>
            <a:pPr marL="342900" lvl="0" indent="-342900">
              <a:buFont typeface="Wingdings" pitchFamily="2" charset="2"/>
              <a:buChar char="§"/>
            </a:pPr>
            <a:r>
              <a:rPr lang="fr-FR" sz="2400" dirty="0" smtClean="0"/>
              <a:t>réaliser </a:t>
            </a:r>
            <a:r>
              <a:rPr lang="fr-FR" sz="2400" dirty="0"/>
              <a:t>une collecte mensuelle pour mieux déterminer la saisonnalité des échanges ; </a:t>
            </a:r>
            <a:endParaRPr lang="fr-FR" sz="2400" dirty="0" smtClean="0"/>
          </a:p>
          <a:p>
            <a:pPr marL="342900" lvl="0" indent="-342900">
              <a:buFont typeface="Wingdings" pitchFamily="2" charset="2"/>
              <a:buChar char="§"/>
            </a:pPr>
            <a:r>
              <a:rPr lang="fr-FR" sz="2400" dirty="0" smtClean="0"/>
              <a:t>mettre </a:t>
            </a:r>
            <a:r>
              <a:rPr lang="fr-FR" sz="2400" dirty="0"/>
              <a:t>en place une stratégie pour évaluer la valeur des marchandises quels que soient leur conditionnement ou leur moyen de transport  dans le but d’établir un système de pondération des postes frontaliers; </a:t>
            </a:r>
            <a:endParaRPr lang="fr-FR" sz="2400" dirty="0" smtClean="0"/>
          </a:p>
          <a:p>
            <a:pPr marL="342900" lvl="0" indent="-342900">
              <a:buFont typeface="Wingdings" pitchFamily="2" charset="2"/>
              <a:buChar char="§"/>
            </a:pPr>
            <a:r>
              <a:rPr lang="fr-FR" sz="2400" dirty="0" smtClean="0"/>
              <a:t>mettre </a:t>
            </a:r>
            <a:r>
              <a:rPr lang="fr-FR" sz="2400" dirty="0"/>
              <a:t>en place, en collaboration avec les autres structures de l’Etat, un dispositif robuste et concerté de collecte des statistiques des échanges transfrontaliers.</a:t>
            </a:r>
          </a:p>
          <a:p>
            <a:pPr lvl="1">
              <a:buClr>
                <a:srgbClr val="2011DD"/>
              </a:buClr>
              <a:defRPr/>
            </a:pPr>
            <a:r>
              <a:rPr lang="fr-FR" sz="2400" dirty="0">
                <a:latin typeface="Book Antiqua" panose="02040602050305030304" pitchFamily="18" charset="0"/>
              </a:rPr>
              <a:t/>
            </a:r>
            <a:br>
              <a:rPr lang="fr-FR" sz="2400" dirty="0">
                <a:latin typeface="Book Antiqua" panose="02040602050305030304" pitchFamily="18" charset="0"/>
              </a:rPr>
            </a:br>
            <a:endParaRPr lang="fr-FR" sz="2400" dirty="0">
              <a:latin typeface="Book Antiqua" panose="02040602050305030304" pitchFamily="18" charset="0"/>
            </a:endParaRPr>
          </a:p>
        </p:txBody>
      </p:sp>
    </p:spTree>
    <p:extLst>
      <p:ext uri="{BB962C8B-B14F-4D97-AF65-F5344CB8AC3E}">
        <p14:creationId xmlns:p14="http://schemas.microsoft.com/office/powerpoint/2010/main" val="1970038372"/>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27651"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01"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rganigramme : Terminateur 5"/>
          <p:cNvSpPr/>
          <p:nvPr/>
        </p:nvSpPr>
        <p:spPr>
          <a:xfrm>
            <a:off x="496991" y="2348880"/>
            <a:ext cx="8034473" cy="1656184"/>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4000" b="1" i="1" dirty="0">
                <a:solidFill>
                  <a:srgbClr val="7030A0"/>
                </a:solidFill>
                <a:latin typeface="Century" panose="02040604050505020304" pitchFamily="18" charset="0"/>
              </a:rPr>
              <a:t>MERCI POUR </a:t>
            </a:r>
            <a:r>
              <a:rPr lang="fr-FR" sz="4000" b="1" i="1" dirty="0" smtClean="0">
                <a:solidFill>
                  <a:srgbClr val="7030A0"/>
                </a:solidFill>
                <a:latin typeface="Century" panose="02040604050505020304" pitchFamily="18" charset="0"/>
              </a:rPr>
              <a:t>VOTRE ATTENTION</a:t>
            </a:r>
            <a:endParaRPr lang="fr-FR" sz="4000" b="1" i="1" dirty="0">
              <a:solidFill>
                <a:srgbClr val="7030A0"/>
              </a:solidFill>
              <a:latin typeface="Century" panose="02040604050505020304" pitchFamily="18"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7171"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2859" y="764704"/>
            <a:ext cx="8760641" cy="6555641"/>
          </a:xfrm>
          <a:prstGeom prst="rect">
            <a:avLst/>
          </a:prstGeom>
          <a:noFill/>
        </p:spPr>
        <p:txBody>
          <a:bodyPr wrap="square">
            <a:spAutoFit/>
          </a:bodyPr>
          <a:lstStyle/>
          <a:p>
            <a:pPr lvl="1">
              <a:lnSpc>
                <a:spcPct val="150000"/>
              </a:lnSpc>
              <a:buClr>
                <a:srgbClr val="2011DD"/>
              </a:buClr>
              <a:defRPr/>
            </a:pPr>
            <a:r>
              <a:rPr lang="fr-FR" sz="2400" b="1" i="1" dirty="0" smtClean="0"/>
              <a:t>I.1.Contexte et justification</a:t>
            </a:r>
          </a:p>
          <a:p>
            <a:pPr lvl="1" algn="just">
              <a:lnSpc>
                <a:spcPct val="150000"/>
              </a:lnSpc>
              <a:buClr>
                <a:srgbClr val="2011DD"/>
              </a:buClr>
              <a:defRPr/>
            </a:pPr>
            <a:r>
              <a:rPr lang="fr-FR" sz="2400" dirty="0"/>
              <a:t>Le Togo a entrepris la rénovation de ses comptes nationaux en adoptant le nouveau système de comptabilité nationale (SCN 2008) et une nouvelle année de </a:t>
            </a:r>
            <a:r>
              <a:rPr lang="fr-FR" sz="2400" dirty="0" smtClean="0"/>
              <a:t>base. Ainsi le PAM a été élaboré et validé en septembre dernier et prévoit la réalisation de l’EFTNE qui permettra d’avoir des informations sur les transactions  informelles non </a:t>
            </a:r>
            <a:r>
              <a:rPr lang="fr-FR" sz="2400" dirty="0" smtClean="0"/>
              <a:t>enregistrées </a:t>
            </a:r>
            <a:r>
              <a:rPr lang="fr-FR" sz="2400" dirty="0" smtClean="0"/>
              <a:t>par les services de la douane afin de nourrir les </a:t>
            </a:r>
            <a:r>
              <a:rPr lang="fr-FR" sz="2400" dirty="0"/>
              <a:t>c</a:t>
            </a:r>
            <a:r>
              <a:rPr lang="fr-FR" sz="2400" dirty="0" smtClean="0"/>
              <a:t>omptes nationaux en matière de données économiques.</a:t>
            </a:r>
            <a:r>
              <a:rPr lang="fr-FR" sz="2000" dirty="0" smtClean="0">
                <a:latin typeface="Book Antiqua" panose="02040602050305030304" pitchFamily="18" charset="0"/>
              </a:rPr>
              <a:t/>
            </a:r>
            <a:br>
              <a:rPr lang="fr-FR" sz="2000" dirty="0" smtClean="0">
                <a:latin typeface="Book Antiqua" panose="02040602050305030304" pitchFamily="18" charset="0"/>
              </a:rPr>
            </a:br>
            <a:r>
              <a:rPr lang="fr-FR" sz="2000" dirty="0" smtClean="0">
                <a:latin typeface="Book Antiqua" panose="02040602050305030304" pitchFamily="18" charset="0"/>
              </a:rPr>
              <a:t/>
            </a:r>
            <a:br>
              <a:rPr lang="fr-FR" sz="2000" dirty="0" smtClean="0">
                <a:latin typeface="Book Antiqua" panose="02040602050305030304" pitchFamily="18" charset="0"/>
              </a:rPr>
            </a:br>
            <a:endParaRPr lang="fr-FR" sz="2000" dirty="0">
              <a:latin typeface="Book Antiqua" panose="02040602050305030304" pitchFamily="18" charset="0"/>
            </a:endParaRPr>
          </a:p>
        </p:txBody>
      </p:sp>
      <p:sp>
        <p:nvSpPr>
          <p:cNvPr id="15" name="Organigramme : Terminateur 14"/>
          <p:cNvSpPr/>
          <p:nvPr/>
        </p:nvSpPr>
        <p:spPr>
          <a:xfrm>
            <a:off x="36512" y="0"/>
            <a:ext cx="6047656"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CA" sz="2800" b="1" i="1" kern="0" dirty="0" smtClean="0">
                <a:solidFill>
                  <a:srgbClr val="7030A0"/>
                </a:solidFill>
                <a:latin typeface="Arial" pitchFamily="34" charset="0"/>
                <a:cs typeface="Arial" pitchFamily="34" charset="0"/>
              </a:rPr>
              <a:t>I- Présentation de l’enquête</a:t>
            </a:r>
            <a:endParaRPr lang="fr-CA" sz="2800" b="1" i="1" kern="0" dirty="0">
              <a:solidFill>
                <a:srgbClr val="7030A0"/>
              </a:solidFill>
              <a:latin typeface="Arial" pitchFamily="34" charset="0"/>
              <a:cs typeface="Arial" pitchFamily="34" charset="0"/>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7171"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323528" y="764705"/>
            <a:ext cx="8229600" cy="6370975"/>
          </a:xfrm>
          <a:prstGeom prst="rect">
            <a:avLst/>
          </a:prstGeom>
          <a:noFill/>
        </p:spPr>
        <p:txBody>
          <a:bodyPr wrap="square">
            <a:spAutoFit/>
          </a:bodyPr>
          <a:lstStyle/>
          <a:p>
            <a:pPr lvl="1">
              <a:lnSpc>
                <a:spcPct val="150000"/>
              </a:lnSpc>
              <a:buClr>
                <a:srgbClr val="2011DD"/>
              </a:buClr>
              <a:defRPr/>
            </a:pPr>
            <a:r>
              <a:rPr lang="fr-FR" sz="2400" b="1" i="1" dirty="0" smtClean="0"/>
              <a:t>I.2.Objectifs de l’enquête</a:t>
            </a:r>
          </a:p>
          <a:p>
            <a:pPr lvl="1" algn="just">
              <a:buClr>
                <a:srgbClr val="2011DD"/>
              </a:buClr>
              <a:defRPr/>
            </a:pPr>
            <a:r>
              <a:rPr lang="fr-FR" sz="2400" dirty="0" smtClean="0"/>
              <a:t>L’objectif général de cette enquête est d’améliorer la qualité des statistiques du commerce extérieur prises en compte dans l’élaboration des comptes nationaux.</a:t>
            </a:r>
          </a:p>
          <a:p>
            <a:pPr lvl="0" algn="just"/>
            <a:r>
              <a:rPr lang="fr-FR" sz="2000" dirty="0" smtClean="0"/>
              <a:t>       Plus spécifiquement, il s’agit de:</a:t>
            </a:r>
            <a:endParaRPr lang="fr-FR" sz="2000" dirty="0"/>
          </a:p>
          <a:p>
            <a:pPr marL="285750" lvl="0" indent="-285750" algn="just">
              <a:buFont typeface="Arial" pitchFamily="34" charset="0"/>
              <a:buChar char="•"/>
            </a:pPr>
            <a:r>
              <a:rPr lang="fr-FR" sz="2000" dirty="0"/>
              <a:t>identifier les produits qui font objet de flux commerciaux transfrontaliers non enregistrés;</a:t>
            </a:r>
          </a:p>
          <a:p>
            <a:pPr marL="285750" lvl="0" indent="-285750" algn="just">
              <a:buFont typeface="Arial" pitchFamily="34" charset="0"/>
              <a:buChar char="•"/>
            </a:pPr>
            <a:r>
              <a:rPr lang="fr-FR" sz="2000" dirty="0"/>
              <a:t>cerner l’information sur les quantités et les valeurs des marchandises non déclarées et non enregistrées faisant l’objet de trafic;</a:t>
            </a:r>
          </a:p>
          <a:p>
            <a:pPr marL="285750" lvl="0" indent="-285750" algn="just">
              <a:buFont typeface="Arial" pitchFamily="34" charset="0"/>
              <a:buChar char="•"/>
            </a:pPr>
            <a:r>
              <a:rPr lang="fr-FR" sz="2000" dirty="0"/>
              <a:t>améliorer l’évaluation du commerce non enregistré avec les autres pays en vue de rendre les statistiques du commerce extérieur exhaustives;</a:t>
            </a:r>
          </a:p>
          <a:p>
            <a:pPr marL="285750" lvl="0" indent="-285750" algn="just">
              <a:buFont typeface="Arial" pitchFamily="34" charset="0"/>
              <a:buChar char="•"/>
            </a:pPr>
            <a:r>
              <a:rPr lang="fr-FR" sz="2000" dirty="0"/>
              <a:t>permettre de disposer d’une base pour une enquête permanente sur les flux commerciaux transfrontaliers non enregistrés</a:t>
            </a:r>
          </a:p>
          <a:p>
            <a:pPr lvl="1">
              <a:buClr>
                <a:srgbClr val="2011DD"/>
              </a:buClr>
              <a:defRPr/>
            </a:pPr>
            <a:endParaRPr lang="fr-FR" sz="2000" dirty="0">
              <a:latin typeface="Book Antiqua" panose="02040602050305030304" pitchFamily="18" charset="0"/>
            </a:endParaRPr>
          </a:p>
          <a:p>
            <a:pPr lvl="1">
              <a:buClr>
                <a:srgbClr val="2011DD"/>
              </a:buClr>
              <a:defRPr/>
            </a:pPr>
            <a:r>
              <a:rPr lang="fr-FR" sz="2000" dirty="0">
                <a:latin typeface="Book Antiqua" panose="02040602050305030304" pitchFamily="18" charset="0"/>
              </a:rPr>
              <a:t/>
            </a:r>
            <a:br>
              <a:rPr lang="fr-FR" sz="2000" dirty="0">
                <a:latin typeface="Book Antiqua" panose="02040602050305030304" pitchFamily="18" charset="0"/>
              </a:rPr>
            </a:br>
            <a:r>
              <a:rPr lang="fr-FR" sz="2000" dirty="0">
                <a:latin typeface="Book Antiqua" panose="02040602050305030304" pitchFamily="18" charset="0"/>
              </a:rPr>
              <a:t/>
            </a:r>
            <a:br>
              <a:rPr lang="fr-FR" sz="2000" dirty="0">
                <a:latin typeface="Book Antiqua" panose="02040602050305030304" pitchFamily="18" charset="0"/>
              </a:rPr>
            </a:br>
            <a:endParaRPr lang="fr-FR" sz="2000" dirty="0">
              <a:latin typeface="Book Antiqua" panose="02040602050305030304" pitchFamily="18" charset="0"/>
            </a:endParaRPr>
          </a:p>
        </p:txBody>
      </p:sp>
      <p:sp>
        <p:nvSpPr>
          <p:cNvPr id="15" name="Organigramme : Terminateur 14"/>
          <p:cNvSpPr/>
          <p:nvPr/>
        </p:nvSpPr>
        <p:spPr>
          <a:xfrm>
            <a:off x="36512" y="0"/>
            <a:ext cx="6047656"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CA" sz="2800" b="1" i="1" kern="0" dirty="0" smtClean="0">
                <a:solidFill>
                  <a:srgbClr val="7030A0"/>
                </a:solidFill>
                <a:latin typeface="Arial" pitchFamily="34" charset="0"/>
                <a:cs typeface="Arial" pitchFamily="34" charset="0"/>
              </a:rPr>
              <a:t>I- Présentation de l’enquête</a:t>
            </a:r>
            <a:endParaRPr lang="fr-CA" sz="2800" b="1" i="1" kern="0" dirty="0">
              <a:solidFill>
                <a:srgbClr val="7030A0"/>
              </a:solidFill>
              <a:latin typeface="Arial" pitchFamily="34" charset="0"/>
              <a:cs typeface="Arial" pitchFamily="34" charset="0"/>
            </a:endParaRPr>
          </a:p>
        </p:txBody>
      </p:sp>
    </p:spTree>
    <p:extLst>
      <p:ext uri="{BB962C8B-B14F-4D97-AF65-F5344CB8AC3E}">
        <p14:creationId xmlns:p14="http://schemas.microsoft.com/office/powerpoint/2010/main" val="28549472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16" y="304342"/>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161056" y="44626"/>
            <a:ext cx="6571184"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p>
        </p:txBody>
      </p:sp>
      <p:sp>
        <p:nvSpPr>
          <p:cNvPr id="15" name="ZoneTexte 14"/>
          <p:cNvSpPr txBox="1"/>
          <p:nvPr/>
        </p:nvSpPr>
        <p:spPr>
          <a:xfrm>
            <a:off x="236537" y="1211712"/>
            <a:ext cx="8569325" cy="3785652"/>
          </a:xfrm>
          <a:prstGeom prst="rect">
            <a:avLst/>
          </a:prstGeom>
          <a:noFill/>
        </p:spPr>
        <p:txBody>
          <a:bodyPr>
            <a:spAutoFit/>
          </a:bodyPr>
          <a:lstStyle/>
          <a:p>
            <a:pPr>
              <a:buClr>
                <a:srgbClr val="2011DD"/>
              </a:buClr>
              <a:defRPr/>
            </a:pPr>
            <a:r>
              <a:rPr lang="fr-FR" sz="2400" b="1" i="1" dirty="0"/>
              <a:t> </a:t>
            </a:r>
            <a:r>
              <a:rPr lang="fr-FR" sz="2400" b="1" i="1" dirty="0" smtClean="0"/>
              <a:t>II.1. </a:t>
            </a:r>
            <a:r>
              <a:rPr lang="fr-FR" sz="2400" b="1" i="1" dirty="0"/>
              <a:t>Champs de couverture</a:t>
            </a:r>
          </a:p>
          <a:p>
            <a:pPr lvl="1" algn="just">
              <a:buClr>
                <a:srgbClr val="2011DD"/>
              </a:buClr>
              <a:defRPr/>
            </a:pPr>
            <a:r>
              <a:rPr lang="fr-FR" sz="2400" dirty="0">
                <a:solidFill>
                  <a:srgbClr val="FF0000"/>
                </a:solidFill>
              </a:rPr>
              <a:t>L’enquête sur les flux transfrontaliers non enregistrés a couvert toutes les frontières du pays</a:t>
            </a:r>
            <a:r>
              <a:rPr lang="fr-FR" sz="2400" dirty="0"/>
              <a:t>. Cependant, sont exclus:</a:t>
            </a:r>
          </a:p>
          <a:p>
            <a:pPr marL="800100" lvl="1" indent="-342900" algn="just">
              <a:buClr>
                <a:srgbClr val="2011DD"/>
              </a:buClr>
              <a:buFont typeface="Arial" pitchFamily="34" charset="0"/>
              <a:buChar char="•"/>
              <a:defRPr/>
            </a:pPr>
            <a:r>
              <a:rPr lang="fr-FR" sz="2400" dirty="0"/>
              <a:t>Les postes de douane du port et de l’aéroport, de la raffinerie de Kpémé; Ces postes font partie des frontières généralement les plus contrôlées et aussi beaucoup usitées pour le commerce international</a:t>
            </a:r>
          </a:p>
          <a:p>
            <a:pPr marL="800100" lvl="1" indent="-342900" algn="just">
              <a:buClr>
                <a:srgbClr val="2011DD"/>
              </a:buClr>
              <a:buFont typeface="Arial" pitchFamily="34" charset="0"/>
              <a:buChar char="•"/>
              <a:defRPr/>
            </a:pPr>
            <a:r>
              <a:rPr lang="fr-FR" sz="2400" dirty="0"/>
              <a:t>les postes des directions régionales des douanes </a:t>
            </a:r>
          </a:p>
          <a:p>
            <a:pPr marL="800100" lvl="1" indent="-342900" algn="just">
              <a:buClr>
                <a:srgbClr val="2011DD"/>
              </a:buClr>
              <a:buFont typeface="Arial" pitchFamily="34" charset="0"/>
              <a:buChar char="•"/>
              <a:defRPr/>
            </a:pPr>
            <a:r>
              <a:rPr lang="fr-FR" sz="2400" dirty="0"/>
              <a:t>Les </a:t>
            </a:r>
            <a:r>
              <a:rPr lang="fr-FR" sz="2400" dirty="0" smtClean="0"/>
              <a:t>autres bureaux </a:t>
            </a:r>
            <a:r>
              <a:rPr lang="fr-FR" sz="2400" dirty="0"/>
              <a:t>ne se situant pas à la frontière</a:t>
            </a:r>
            <a:endParaRPr lang="fr-FR" sz="2400" dirty="0" smtClean="0"/>
          </a:p>
        </p:txBody>
      </p:sp>
    </p:spTree>
    <p:extLst>
      <p:ext uri="{BB962C8B-B14F-4D97-AF65-F5344CB8AC3E}">
        <p14:creationId xmlns:p14="http://schemas.microsoft.com/office/powerpoint/2010/main" val="1759122581"/>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889"/>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161056" y="44626"/>
            <a:ext cx="6571184"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p>
        </p:txBody>
      </p:sp>
      <p:sp>
        <p:nvSpPr>
          <p:cNvPr id="15" name="ZoneTexte 14"/>
          <p:cNvSpPr txBox="1"/>
          <p:nvPr/>
        </p:nvSpPr>
        <p:spPr>
          <a:xfrm>
            <a:off x="236537" y="1211712"/>
            <a:ext cx="8569325" cy="6001643"/>
          </a:xfrm>
          <a:prstGeom prst="rect">
            <a:avLst/>
          </a:prstGeom>
          <a:noFill/>
        </p:spPr>
        <p:txBody>
          <a:bodyPr>
            <a:spAutoFit/>
          </a:bodyPr>
          <a:lstStyle/>
          <a:p>
            <a:pPr>
              <a:buClr>
                <a:srgbClr val="2011DD"/>
              </a:buClr>
              <a:defRPr/>
            </a:pPr>
            <a:r>
              <a:rPr lang="fr-FR" sz="2400" b="1" i="1" dirty="0"/>
              <a:t> </a:t>
            </a:r>
            <a:r>
              <a:rPr lang="fr-FR" sz="2400" b="1" i="1" dirty="0" smtClean="0"/>
              <a:t>II.2. </a:t>
            </a:r>
            <a:r>
              <a:rPr lang="fr-FR" sz="2400" b="1" i="1" dirty="0"/>
              <a:t>S</a:t>
            </a:r>
            <a:r>
              <a:rPr lang="fr-FR" sz="2400" b="1" i="1" dirty="0" smtClean="0"/>
              <a:t>élection des points de passage</a:t>
            </a:r>
          </a:p>
          <a:p>
            <a:pPr lvl="1" algn="just">
              <a:buClr>
                <a:srgbClr val="2011DD"/>
              </a:buClr>
              <a:defRPr/>
            </a:pPr>
            <a:r>
              <a:rPr lang="fr-FR" sz="2400" dirty="0" smtClean="0"/>
              <a:t>Les </a:t>
            </a:r>
            <a:r>
              <a:rPr lang="fr-FR" sz="2400" dirty="0"/>
              <a:t>points de passages officiels avec ou sans services de douane ont été obtenus auprès du ministère de la </a:t>
            </a:r>
            <a:r>
              <a:rPr lang="fr-FR" sz="2400" dirty="0" smtClean="0"/>
              <a:t>sécurité.</a:t>
            </a:r>
          </a:p>
          <a:p>
            <a:pPr lvl="1" algn="just">
              <a:buClr>
                <a:srgbClr val="2011DD"/>
              </a:buClr>
              <a:defRPr/>
            </a:pPr>
            <a:r>
              <a:rPr lang="fr-FR" sz="2400" dirty="0" smtClean="0"/>
              <a:t>Aussi certains points de passage </a:t>
            </a:r>
            <a:r>
              <a:rPr lang="fr-FR" sz="2400" dirty="0"/>
              <a:t>qui s’ouvrent sur les pays limitrophes et non contrôlés par la douane, la </a:t>
            </a:r>
            <a:r>
              <a:rPr lang="fr-FR" sz="2400" dirty="0" smtClean="0"/>
              <a:t>police ou </a:t>
            </a:r>
            <a:r>
              <a:rPr lang="fr-FR" sz="2400" dirty="0"/>
              <a:t>la </a:t>
            </a:r>
            <a:r>
              <a:rPr lang="fr-FR" sz="2400" dirty="0" smtClean="0"/>
              <a:t>gendarmerie ont </a:t>
            </a:r>
            <a:r>
              <a:rPr lang="fr-FR" sz="2400" dirty="0"/>
              <a:t>été identifiés à travers les cartes régionales du Togo </a:t>
            </a:r>
            <a:endParaRPr lang="fr-FR" sz="2400" dirty="0" smtClean="0"/>
          </a:p>
          <a:p>
            <a:pPr lvl="1" algn="just">
              <a:buClr>
                <a:srgbClr val="2011DD"/>
              </a:buClr>
              <a:defRPr/>
            </a:pPr>
            <a:r>
              <a:rPr lang="fr-FR" sz="2400" dirty="0" smtClean="0"/>
              <a:t>De même, </a:t>
            </a:r>
            <a:r>
              <a:rPr lang="fr-FR" sz="2400" dirty="0"/>
              <a:t>la méthode de la boule de neige a également été utilisée pour enrôler les autres points de passage non préalablement identifiés par l’équipe technique de </a:t>
            </a:r>
            <a:r>
              <a:rPr lang="fr-FR" sz="2400" dirty="0" smtClean="0"/>
              <a:t>l’enquête</a:t>
            </a:r>
          </a:p>
          <a:p>
            <a:pPr lvl="1" algn="just">
              <a:buClr>
                <a:srgbClr val="2011DD"/>
              </a:buClr>
              <a:defRPr/>
            </a:pPr>
            <a:r>
              <a:rPr lang="fr-FR" sz="2400" dirty="0"/>
              <a:t>L’unité d’enquête dans cette étude est tout agent économique effectuant des transactions et dont les flux ne sont pas enregistrés</a:t>
            </a:r>
          </a:p>
          <a:p>
            <a:pPr lvl="1" algn="just">
              <a:buClr>
                <a:srgbClr val="2011DD"/>
              </a:buClr>
              <a:defRPr/>
            </a:pPr>
            <a:endParaRPr lang="fr-FR" sz="2400" dirty="0" smtClean="0"/>
          </a:p>
        </p:txBody>
      </p:sp>
    </p:spTree>
    <p:extLst>
      <p:ext uri="{BB962C8B-B14F-4D97-AF65-F5344CB8AC3E}">
        <p14:creationId xmlns:p14="http://schemas.microsoft.com/office/powerpoint/2010/main" val="178579136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graphicFrame>
        <p:nvGraphicFramePr>
          <p:cNvPr id="7" name="Tableau 6"/>
          <p:cNvGraphicFramePr>
            <a:graphicFrameLocks noGrp="1"/>
          </p:cNvGraphicFramePr>
          <p:nvPr>
            <p:extLst>
              <p:ext uri="{D42A27DB-BD31-4B8C-83A1-F6EECF244321}">
                <p14:modId xmlns:p14="http://schemas.microsoft.com/office/powerpoint/2010/main" val="956533221"/>
              </p:ext>
            </p:extLst>
          </p:nvPr>
        </p:nvGraphicFramePr>
        <p:xfrm>
          <a:off x="461963" y="839280"/>
          <a:ext cx="8229600" cy="4907280"/>
        </p:xfrm>
        <a:graphic>
          <a:graphicData uri="http://schemas.openxmlformats.org/drawingml/2006/table">
            <a:tbl>
              <a:tblPr firstRow="1" firstCol="1" bandRow="1">
                <a:tableStyleId>{5940675A-B579-460E-94D1-54222C63F5DA}</a:tableStyleId>
              </a:tblPr>
              <a:tblGrid>
                <a:gridCol w="2743200"/>
                <a:gridCol w="2743200"/>
                <a:gridCol w="2743200"/>
              </a:tblGrid>
              <a:tr h="193675">
                <a:tc>
                  <a:txBody>
                    <a:bodyPr/>
                    <a:lstStyle/>
                    <a:p>
                      <a:pPr algn="ctr">
                        <a:lnSpc>
                          <a:spcPct val="115000"/>
                        </a:lnSpc>
                        <a:spcAft>
                          <a:spcPts val="0"/>
                        </a:spcAft>
                      </a:pPr>
                      <a:r>
                        <a:rPr lang="fr-FR" sz="2800" dirty="0">
                          <a:effectLst/>
                        </a:rPr>
                        <a:t>Région</a:t>
                      </a:r>
                      <a:endParaRPr lang="fr-FR" sz="2800" dirty="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Effectif de postes</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Fréquence (%)</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dirty="0">
                          <a:effectLst/>
                        </a:rPr>
                        <a:t>Lomé commune</a:t>
                      </a:r>
                      <a:endParaRPr lang="fr-FR" sz="2800" dirty="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6</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8,0</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Maritime</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12</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16,0</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Plateaux</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17</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22,7</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Centrale</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10</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13,3</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Kara</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9</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12,0</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Savanes</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21</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28,0</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Ensemble du pays</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75</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dirty="0">
                          <a:effectLst/>
                        </a:rPr>
                        <a:t>100,0</a:t>
                      </a:r>
                      <a:endParaRPr lang="fr-FR" sz="2800" dirty="0">
                        <a:effectLst/>
                        <a:latin typeface="Calibri"/>
                        <a:ea typeface="Calibri"/>
                        <a:cs typeface="Times New Roman"/>
                      </a:endParaRPr>
                    </a:p>
                  </a:txBody>
                  <a:tcPr marL="44450" marR="44450" marT="0" marB="0" anchor="ctr"/>
                </a:tc>
              </a:tr>
            </a:tbl>
          </a:graphicData>
        </a:graphic>
      </p:graphicFrame>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4893647"/>
          </a:xfrm>
          <a:prstGeom prst="rect">
            <a:avLst/>
          </a:prstGeom>
          <a:noFill/>
        </p:spPr>
        <p:txBody>
          <a:bodyPr wrap="square">
            <a:spAutoFit/>
          </a:bodyPr>
          <a:lstStyle/>
          <a:p>
            <a:r>
              <a:rPr lang="fr-FR" sz="2400" b="1" i="1" dirty="0" smtClean="0"/>
              <a:t>II.3 </a:t>
            </a:r>
            <a:r>
              <a:rPr lang="fr-FR" sz="2400" b="1" i="1" dirty="0"/>
              <a:t>Ressource humaine mobilisée</a:t>
            </a:r>
          </a:p>
          <a:p>
            <a:pPr marL="342900" indent="-342900" algn="just">
              <a:buFont typeface="Wingdings" pitchFamily="2" charset="2"/>
              <a:buChar char="q"/>
            </a:pPr>
            <a:r>
              <a:rPr lang="fr-FR" sz="2400" i="1" dirty="0"/>
              <a:t>Comité de pilotage</a:t>
            </a:r>
          </a:p>
          <a:p>
            <a:pPr algn="just"/>
            <a:r>
              <a:rPr lang="fr-FR" sz="2400" dirty="0"/>
              <a:t>Pour les besoins de l’enquête, un comité de pilotage est mise en place pour tenir compte non seulement des préoccupations des différentes parties prenantes mais aussi pour prendre en compte tous les aspects méthodologiques de l’étude. Ce comité est constitué des représentants de INSEED, de la BCEAO, de la Direction du commerce extérieur, de la Direction générale des études et analyses économiques (DGEAE) de la DSID, de la Direction des ressources forestières et de l’Office togolais des recettes (OTR-Douanes). </a:t>
            </a:r>
          </a:p>
          <a:p>
            <a:pPr algn="just"/>
            <a:r>
              <a:rPr lang="fr-FR" sz="2400" dirty="0"/>
              <a:t>Le comité est présidé par le Directeur Général de l’INSEED.</a:t>
            </a:r>
          </a:p>
          <a:p>
            <a:pPr lvl="1" algn="just">
              <a:buClr>
                <a:srgbClr val="2011DD"/>
              </a:buClr>
              <a:defRPr/>
            </a:pP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1694805185"/>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4524315"/>
          </a:xfrm>
          <a:prstGeom prst="rect">
            <a:avLst/>
          </a:prstGeom>
          <a:noFill/>
        </p:spPr>
        <p:txBody>
          <a:bodyPr wrap="square">
            <a:spAutoFit/>
          </a:bodyPr>
          <a:lstStyle/>
          <a:p>
            <a:r>
              <a:rPr lang="fr-FR" sz="2400" b="1" i="1" dirty="0"/>
              <a:t>II.3 Ressource humaine mobilisée</a:t>
            </a:r>
          </a:p>
          <a:p>
            <a:pPr marL="342900" indent="-342900" algn="just">
              <a:buFont typeface="Wingdings" pitchFamily="2" charset="2"/>
              <a:buChar char="q"/>
            </a:pPr>
            <a:r>
              <a:rPr lang="fr-FR" sz="2400" i="1" dirty="0"/>
              <a:t>Cellule technique opérationnelle (CTO)</a:t>
            </a:r>
            <a:endParaRPr lang="fr-FR" sz="2400" dirty="0"/>
          </a:p>
          <a:p>
            <a:pPr algn="just"/>
            <a:r>
              <a:rPr lang="fr-FR" sz="2400" dirty="0"/>
              <a:t>Aussi une équipe technique est mise en place et a pour attribution:</a:t>
            </a:r>
          </a:p>
          <a:p>
            <a:pPr marL="342900" indent="-342900" algn="just">
              <a:buFont typeface="Arial" pitchFamily="34" charset="0"/>
              <a:buChar char="•"/>
            </a:pPr>
            <a:r>
              <a:rPr lang="fr-FR" sz="2400" dirty="0"/>
              <a:t>La conception des outils de collecte</a:t>
            </a:r>
          </a:p>
          <a:p>
            <a:pPr marL="342900" indent="-342900" algn="just">
              <a:buFont typeface="Arial" pitchFamily="34" charset="0"/>
              <a:buChar char="•"/>
            </a:pPr>
            <a:r>
              <a:rPr lang="fr-FR" sz="2400" dirty="0"/>
              <a:t>Le recrutement et la formation des agents </a:t>
            </a:r>
          </a:p>
          <a:p>
            <a:pPr marL="342900" indent="-342900" algn="just">
              <a:buFont typeface="Arial" pitchFamily="34" charset="0"/>
              <a:buChar char="•"/>
            </a:pPr>
            <a:r>
              <a:rPr lang="fr-FR" sz="2400" dirty="0"/>
              <a:t>La supervision de l’opération </a:t>
            </a:r>
          </a:p>
          <a:p>
            <a:pPr marL="342900" indent="-342900" algn="just">
              <a:buFont typeface="Arial" pitchFamily="34" charset="0"/>
              <a:buChar char="•"/>
            </a:pPr>
            <a:r>
              <a:rPr lang="fr-FR" sz="2400" dirty="0"/>
              <a:t>Le traitement des données </a:t>
            </a:r>
          </a:p>
          <a:p>
            <a:pPr marL="342900" indent="-342900" algn="just">
              <a:buFont typeface="Arial" pitchFamily="34" charset="0"/>
              <a:buChar char="•"/>
            </a:pPr>
            <a:r>
              <a:rPr lang="fr-FR" sz="2400" dirty="0"/>
              <a:t>La publication des résultats</a:t>
            </a:r>
          </a:p>
          <a:p>
            <a:pPr algn="just"/>
            <a:endParaRPr lang="fr-FR" sz="2400" dirty="0"/>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89258711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20800</TotalTime>
  <Words>1401</Words>
  <Application>Microsoft Office PowerPoint</Application>
  <PresentationFormat>Affichage à l'écran (4:3)</PresentationFormat>
  <Paragraphs>333</Paragraphs>
  <Slides>24</Slides>
  <Notes>12</Notes>
  <HiddenSlides>0</HiddenSlides>
  <MMClips>0</MMClips>
  <ScaleCrop>false</ScaleCrop>
  <HeadingPairs>
    <vt:vector size="6" baseType="variant">
      <vt:variant>
        <vt:lpstr>Polices utilisées</vt:lpstr>
      </vt:variant>
      <vt:variant>
        <vt:i4>10</vt:i4>
      </vt:variant>
      <vt:variant>
        <vt:lpstr>Thème</vt:lpstr>
      </vt:variant>
      <vt:variant>
        <vt:i4>1</vt:i4>
      </vt:variant>
      <vt:variant>
        <vt:lpstr>Titres des diapositives</vt:lpstr>
      </vt:variant>
      <vt:variant>
        <vt:i4>24</vt:i4>
      </vt:variant>
    </vt:vector>
  </HeadingPairs>
  <TitlesOfParts>
    <vt:vector size="35" baseType="lpstr">
      <vt:lpstr>Arial</vt:lpstr>
      <vt:lpstr>Book Antiqua</vt:lpstr>
      <vt:lpstr>Calibri</vt:lpstr>
      <vt:lpstr>Cambria</vt:lpstr>
      <vt:lpstr>Cambria Math</vt:lpstr>
      <vt:lpstr>Century</vt:lpstr>
      <vt:lpstr>Times New Roman</vt:lpstr>
      <vt:lpstr>Verdana</vt:lpstr>
      <vt:lpstr>Wingdings</vt:lpstr>
      <vt:lpstr>Wingdings 2</vt:lpstr>
      <vt:lpstr>Modèle par défaut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Twin Blades Blue Version</dc:title>
  <dc:creator>www.powerpointstyles.com</dc:creator>
  <cp:lastModifiedBy>DELL</cp:lastModifiedBy>
  <cp:revision>336</cp:revision>
  <dcterms:created xsi:type="dcterms:W3CDTF">2009-03-23T15:23:24Z</dcterms:created>
  <dcterms:modified xsi:type="dcterms:W3CDTF">2019-08-21T18:33:26Z</dcterms:modified>
</cp:coreProperties>
</file>